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media/media1.wav" ContentType="audio/x-wav"/>
  <Override PartName="/ppt/media/media2.wav" ContentType="audio/x-wav"/>
  <Override PartName="/ppt/media/media3.wav" ContentType="audio/x-wav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  <a:srgbClr val="8EB4E1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9" autoAdjust="0"/>
    <p:restoredTop sz="93271" autoAdjust="0"/>
  </p:normalViewPr>
  <p:slideViewPr>
    <p:cSldViewPr>
      <p:cViewPr varScale="1">
        <p:scale>
          <a:sx n="104" d="100"/>
          <a:sy n="10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B2CEA-80C0-4798-B8E9-EFE9664E39F1}" type="datetimeFigureOut">
              <a:rPr lang="cs-CZ" smtClean="0"/>
              <a:pPr/>
              <a:t>28.04.2019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20B29-4EF9-4E71-9C2C-33F5E7F9C6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3028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A9DE0-8411-49E2-AAA1-1A3573270728}" type="datetimeFigureOut">
              <a:rPr lang="cs-CZ" smtClean="0"/>
              <a:pPr/>
              <a:t>28.04.2019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05487-ACC9-47AA-9F42-19E6E5F768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286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500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058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26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693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462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113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837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464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2D2-D106-481D-A016-33AF6FA7F2D2}" type="datetime1">
              <a:rPr lang="cs-CZ" smtClean="0"/>
              <a:pPr/>
              <a:t>28.04.2019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4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B1ED-DB3B-4D11-B0A9-E843416438BD}" type="datetime1">
              <a:rPr lang="cs-CZ" smtClean="0"/>
              <a:pPr/>
              <a:t>28.04.2019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96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CBE2-35A6-4BFE-81A4-CDD7D7AA18C4}" type="datetime1">
              <a:rPr lang="cs-CZ" smtClean="0"/>
              <a:pPr/>
              <a:t>28.04.2019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45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B1-5CAA-49D2-81F8-7A4E7AE57B04}" type="datetime1">
              <a:rPr lang="cs-CZ" smtClean="0"/>
              <a:pPr/>
              <a:t>28.04.2019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5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783C-1881-4CE7-A5CC-4E6A1674235E}" type="datetime1">
              <a:rPr lang="cs-CZ" smtClean="0"/>
              <a:pPr/>
              <a:t>28.04.2019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48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0A61-B20B-4C2F-8226-E5779C0A7C0A}" type="datetime1">
              <a:rPr lang="cs-CZ" smtClean="0"/>
              <a:pPr/>
              <a:t>28.04.2019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6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687-B5FB-4E68-9AB6-6FE55DD3DC83}" type="datetime1">
              <a:rPr lang="cs-CZ" smtClean="0"/>
              <a:pPr/>
              <a:t>28.04.2019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2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60A-B9B9-4D6C-9974-6D44A5AA017B}" type="datetime1">
              <a:rPr lang="cs-CZ" smtClean="0"/>
              <a:pPr/>
              <a:t>28.04.2019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1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22C3-C02C-4400-956A-9983EDD07E23}" type="datetime1">
              <a:rPr lang="cs-CZ" smtClean="0"/>
              <a:pPr/>
              <a:t>28.04.2019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8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1CFD-308C-4C2F-A4A8-3BD35F036F9B}" type="datetime1">
              <a:rPr lang="cs-CZ" smtClean="0"/>
              <a:pPr/>
              <a:t>28.04.2019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59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541-20E9-4365-AD0E-970E03FF4DD3}" type="datetime1">
              <a:rPr lang="cs-CZ" smtClean="0"/>
              <a:pPr/>
              <a:t>28.04.2019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98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6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5C9B-89CA-4C24-B521-5A12DCAA3D5E}" type="datetime1">
              <a:rPr lang="cs-CZ" smtClean="0"/>
              <a:pPr/>
              <a:t>28.04.2019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7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1.wav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utornext.com/volume-cube-cubiod/915" TargetMode="External"/><Relationship Id="rId5" Type="http://schemas.openxmlformats.org/officeDocument/2006/relationships/hyperlink" Target="http://www.eamos.cz/amos/demo/externi/demo_87196/Objem.doc" TargetMode="External"/><Relationship Id="rId4" Type="http://schemas.openxmlformats.org/officeDocument/2006/relationships/hyperlink" Target="http://dum.rvp.cz/materialy/objem-a-povrch-kvadru-a-krychle.html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wmath/dictionary/czw.html" TargetMode="External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XnRZ-3yWAko&amp;feature=related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16.png"/><Relationship Id="rId5" Type="http://schemas.microsoft.com/office/2007/relationships/media" Target="../media/media3.wav"/><Relationship Id="rId10" Type="http://schemas.openxmlformats.org/officeDocument/2006/relationships/image" Target="../media/image15.png"/><Relationship Id="rId4" Type="http://schemas.openxmlformats.org/officeDocument/2006/relationships/audio" Target="../media/media2.wav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6512" y="70697"/>
            <a:ext cx="7772400" cy="1270072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14.1 Objem krychle a kvádru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dnadpis 5"/>
          <p:cNvSpPr txBox="1">
            <a:spLocks noGrp="1"/>
          </p:cNvSpPr>
          <p:nvPr>
            <p:ph type="subTitle" idx="1"/>
          </p:nvPr>
        </p:nvSpPr>
        <p:spPr>
          <a:xfrm>
            <a:off x="2123728" y="4928042"/>
            <a:ext cx="6912768" cy="12372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Zdroje: </a:t>
            </a:r>
          </a:p>
          <a:p>
            <a:pPr algn="l"/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http://dum.rvp.cz/materialy/objem-a-povrch-kvadru-a-krychle.html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shrnutí krychle a kvádr</a:t>
            </a:r>
          </a:p>
          <a:p>
            <a:pPr algn="l"/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http://www.eamos.cz/amos/demo/externi/demo_87196/Objem.doc</a:t>
            </a:r>
            <a:endParaRPr lang="cs-CZ" sz="14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http://www.tutornext.com/volume-cube-cubiod/915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7573" y="1009986"/>
            <a:ext cx="900100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U všech těles lze kromě jejich povrchu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určit také objem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Povrch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nám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říká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kolik tapety potřebujeme k polepení daného tělesa. Základní jednotkou jsou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metry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čtverečné (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). 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Objem nám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říká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kolik vody se do daného tělesa vejde. Základní jednotkou jsou metry krychlové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(kubické)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(m</a:t>
            </a:r>
            <a:r>
              <a:rPr lang="cs-CZ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Velmi často se objem udává v litrech.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Objem značíme V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(z anglického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olume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3" descr="DSCF687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1" y="3677783"/>
            <a:ext cx="1296144" cy="113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17032"/>
            <a:ext cx="1008112" cy="2359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-7854" y="6211669"/>
            <a:ext cx="9151854" cy="646331"/>
            <a:chOff x="0" y="6211669"/>
            <a:chExt cx="9151854" cy="646331"/>
          </a:xfrm>
        </p:grpSpPr>
        <p:sp>
          <p:nvSpPr>
            <p:cNvPr id="10" name="TextovéPole 29"/>
            <p:cNvSpPr txBox="1"/>
            <p:nvPr/>
          </p:nvSpPr>
          <p:spPr>
            <a:xfrm>
              <a:off x="0" y="6211669"/>
              <a:ext cx="9151854" cy="6463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</a:p>
            <a:p>
              <a:r>
                <a:rPr lang="cs-CZ" sz="1200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 </a:t>
              </a:r>
              <a:r>
                <a:rPr lang="cs-CZ" sz="1200" b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Mgr. Marie Makovská</a:t>
              </a:r>
            </a:p>
            <a:p>
              <a:endParaRPr lang="cs-CZ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1" name="obrázek 5" descr="Image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9884" y="6211669"/>
              <a:ext cx="3061970" cy="646331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61282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496" y="980728"/>
            <a:ext cx="4900969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08" y="327794"/>
            <a:ext cx="8229600" cy="65293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14.2 Co bychom nejprve měli umět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8670" y="715070"/>
            <a:ext cx="8229600" cy="769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Objem tělesa</a:t>
            </a:r>
            <a:endParaRPr lang="cs-CZ" sz="18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7504" y="1320552"/>
            <a:ext cx="7058744" cy="95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velikost prostoru, který dané těleso vyplňuje</a:t>
            </a:r>
          </a:p>
          <a:p>
            <a:r>
              <a:rPr lang="cs-C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počet jednotkových krychlí, které vyplní těleso</a:t>
            </a:r>
            <a:endParaRPr lang="cs-CZ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4852" y="2204864"/>
            <a:ext cx="7283452" cy="685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Urči objemy těles </a:t>
            </a:r>
            <a:br>
              <a:rPr lang="cs-CZ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složených z krychlí o délce hrany 1 cm:</a:t>
            </a:r>
            <a:endParaRPr lang="cs-CZ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104"/>
          <p:cNvGrpSpPr>
            <a:grpSpLocks/>
          </p:cNvGrpSpPr>
          <p:nvPr/>
        </p:nvGrpSpPr>
        <p:grpSpPr bwMode="auto">
          <a:xfrm>
            <a:off x="1142728" y="3212692"/>
            <a:ext cx="1485056" cy="654529"/>
            <a:chOff x="567" y="1389"/>
            <a:chExt cx="953" cy="408"/>
          </a:xfrm>
          <a:blipFill>
            <a:blip r:embed="rId4"/>
            <a:tile tx="0" ty="0" sx="100000" sy="100000" flip="none" algn="tl"/>
          </a:blipFill>
        </p:grpSpPr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567" y="1570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>
              <a:off x="748" y="1570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2" name="AutoShape 6"/>
            <p:cNvSpPr>
              <a:spLocks noChangeArrowheads="1"/>
            </p:cNvSpPr>
            <p:nvPr/>
          </p:nvSpPr>
          <p:spPr bwMode="auto">
            <a:xfrm>
              <a:off x="930" y="1570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3" name="AutoShape 7"/>
            <p:cNvSpPr>
              <a:spLocks noChangeArrowheads="1"/>
            </p:cNvSpPr>
            <p:nvPr/>
          </p:nvSpPr>
          <p:spPr bwMode="auto">
            <a:xfrm>
              <a:off x="1111" y="1570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1293" y="1570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>
              <a:off x="567" y="1389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>
              <a:off x="748" y="1389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7" name="AutoShape 11"/>
            <p:cNvSpPr>
              <a:spLocks noChangeArrowheads="1"/>
            </p:cNvSpPr>
            <p:nvPr/>
          </p:nvSpPr>
          <p:spPr bwMode="auto">
            <a:xfrm>
              <a:off x="930" y="1389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8" name="AutoShape 12"/>
            <p:cNvSpPr>
              <a:spLocks noChangeArrowheads="1"/>
            </p:cNvSpPr>
            <p:nvPr/>
          </p:nvSpPr>
          <p:spPr bwMode="auto">
            <a:xfrm>
              <a:off x="1111" y="1389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>
              <a:off x="1293" y="1389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</p:grpSp>
      <p:grpSp>
        <p:nvGrpSpPr>
          <p:cNvPr id="20" name="Group 61"/>
          <p:cNvGrpSpPr>
            <a:grpSpLocks/>
          </p:cNvGrpSpPr>
          <p:nvPr/>
        </p:nvGrpSpPr>
        <p:grpSpPr bwMode="auto">
          <a:xfrm>
            <a:off x="1167156" y="4791086"/>
            <a:ext cx="1283761" cy="1446226"/>
            <a:chOff x="431" y="2296"/>
            <a:chExt cx="862" cy="1044"/>
          </a:xfrm>
          <a:blipFill>
            <a:blip r:embed="rId4"/>
            <a:tile tx="0" ty="0" sx="100000" sy="100000" flip="none" algn="tl"/>
          </a:blipFill>
        </p:grpSpPr>
        <p:grpSp>
          <p:nvGrpSpPr>
            <p:cNvPr id="21" name="Group 60"/>
            <p:cNvGrpSpPr>
              <a:grpSpLocks/>
            </p:cNvGrpSpPr>
            <p:nvPr/>
          </p:nvGrpSpPr>
          <p:grpSpPr bwMode="auto">
            <a:xfrm>
              <a:off x="476" y="2296"/>
              <a:ext cx="817" cy="998"/>
              <a:chOff x="476" y="2296"/>
              <a:chExt cx="817" cy="998"/>
            </a:xfrm>
            <a:grpFill/>
          </p:grpSpPr>
          <p:grpSp>
            <p:nvGrpSpPr>
              <p:cNvPr id="27" name="Group 53"/>
              <p:cNvGrpSpPr>
                <a:grpSpLocks/>
              </p:cNvGrpSpPr>
              <p:nvPr/>
            </p:nvGrpSpPr>
            <p:grpSpPr bwMode="auto">
              <a:xfrm>
                <a:off x="521" y="2296"/>
                <a:ext cx="772" cy="953"/>
                <a:chOff x="521" y="2296"/>
                <a:chExt cx="772" cy="953"/>
              </a:xfrm>
              <a:grpFill/>
            </p:grpSpPr>
            <p:sp>
              <p:nvSpPr>
                <p:cNvPr id="33" name="AutoShape 52"/>
                <p:cNvSpPr>
                  <a:spLocks noChangeArrowheads="1"/>
                </p:cNvSpPr>
                <p:nvPr/>
              </p:nvSpPr>
              <p:spPr bwMode="auto">
                <a:xfrm>
                  <a:off x="1066" y="3022"/>
                  <a:ext cx="227" cy="227"/>
                </a:xfrm>
                <a:prstGeom prst="cube">
                  <a:avLst>
                    <a:gd name="adj" fmla="val 25000"/>
                  </a:avLst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/>
                </a:p>
              </p:txBody>
            </p:sp>
            <p:grpSp>
              <p:nvGrpSpPr>
                <p:cNvPr id="34" name="Group 46"/>
                <p:cNvGrpSpPr>
                  <a:grpSpLocks/>
                </p:cNvGrpSpPr>
                <p:nvPr/>
              </p:nvGrpSpPr>
              <p:grpSpPr bwMode="auto">
                <a:xfrm>
                  <a:off x="521" y="2296"/>
                  <a:ext cx="772" cy="771"/>
                  <a:chOff x="521" y="2296"/>
                  <a:chExt cx="772" cy="771"/>
                </a:xfrm>
                <a:grpFill/>
              </p:grpSpPr>
              <p:sp>
                <p:nvSpPr>
                  <p:cNvPr id="35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521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36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521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37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521" y="2478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38" name="AutoShape 43"/>
                  <p:cNvSpPr>
                    <a:spLocks noChangeArrowheads="1"/>
                  </p:cNvSpPr>
                  <p:nvPr/>
                </p:nvSpPr>
                <p:spPr bwMode="auto">
                  <a:xfrm>
                    <a:off x="521" y="2296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39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703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40" name="AutoShape 38"/>
                  <p:cNvSpPr>
                    <a:spLocks noChangeArrowheads="1"/>
                  </p:cNvSpPr>
                  <p:nvPr/>
                </p:nvSpPr>
                <p:spPr bwMode="auto">
                  <a:xfrm>
                    <a:off x="884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41" name="AutoShape 37"/>
                  <p:cNvSpPr>
                    <a:spLocks noChangeArrowheads="1"/>
                  </p:cNvSpPr>
                  <p:nvPr/>
                </p:nvSpPr>
                <p:spPr bwMode="auto">
                  <a:xfrm>
                    <a:off x="1066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42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1066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43" name="AutoShape 45"/>
                  <p:cNvSpPr>
                    <a:spLocks noChangeArrowheads="1"/>
                  </p:cNvSpPr>
                  <p:nvPr/>
                </p:nvSpPr>
                <p:spPr bwMode="auto">
                  <a:xfrm>
                    <a:off x="1066" y="2478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44" name="AutoShape 44"/>
                  <p:cNvSpPr>
                    <a:spLocks noChangeArrowheads="1"/>
                  </p:cNvSpPr>
                  <p:nvPr/>
                </p:nvSpPr>
                <p:spPr bwMode="auto">
                  <a:xfrm>
                    <a:off x="1066" y="2296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</p:grpSp>
          </p:grpSp>
          <p:grpSp>
            <p:nvGrpSpPr>
              <p:cNvPr id="28" name="Group 51"/>
              <p:cNvGrpSpPr>
                <a:grpSpLocks/>
              </p:cNvGrpSpPr>
              <p:nvPr/>
            </p:nvGrpSpPr>
            <p:grpSpPr bwMode="auto">
              <a:xfrm>
                <a:off x="476" y="3067"/>
                <a:ext cx="771" cy="227"/>
                <a:chOff x="1565" y="1933"/>
                <a:chExt cx="771" cy="227"/>
              </a:xfrm>
              <a:grpFill/>
            </p:grpSpPr>
            <p:sp>
              <p:nvSpPr>
                <p:cNvPr id="29" name="AutoShape 50"/>
                <p:cNvSpPr>
                  <a:spLocks noChangeArrowheads="1"/>
                </p:cNvSpPr>
                <p:nvPr/>
              </p:nvSpPr>
              <p:spPr bwMode="auto">
                <a:xfrm>
                  <a:off x="1565" y="1933"/>
                  <a:ext cx="227" cy="227"/>
                </a:xfrm>
                <a:prstGeom prst="cube">
                  <a:avLst>
                    <a:gd name="adj" fmla="val 25000"/>
                  </a:avLst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/>
                </a:p>
              </p:txBody>
            </p:sp>
            <p:sp>
              <p:nvSpPr>
                <p:cNvPr id="30" name="AutoShape 49"/>
                <p:cNvSpPr>
                  <a:spLocks noChangeArrowheads="1"/>
                </p:cNvSpPr>
                <p:nvPr/>
              </p:nvSpPr>
              <p:spPr bwMode="auto">
                <a:xfrm>
                  <a:off x="1746" y="1933"/>
                  <a:ext cx="227" cy="227"/>
                </a:xfrm>
                <a:prstGeom prst="cube">
                  <a:avLst>
                    <a:gd name="adj" fmla="val 25000"/>
                  </a:avLst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/>
                </a:p>
              </p:txBody>
            </p:sp>
            <p:sp>
              <p:nvSpPr>
                <p:cNvPr id="31" name="AutoShape 48"/>
                <p:cNvSpPr>
                  <a:spLocks noChangeArrowheads="1"/>
                </p:cNvSpPr>
                <p:nvPr/>
              </p:nvSpPr>
              <p:spPr bwMode="auto">
                <a:xfrm>
                  <a:off x="1927" y="1933"/>
                  <a:ext cx="227" cy="227"/>
                </a:xfrm>
                <a:prstGeom prst="cube">
                  <a:avLst>
                    <a:gd name="adj" fmla="val 25000"/>
                  </a:avLst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/>
                </a:p>
              </p:txBody>
            </p:sp>
            <p:sp>
              <p:nvSpPr>
                <p:cNvPr id="32" name="AutoShape 47"/>
                <p:cNvSpPr>
                  <a:spLocks noChangeArrowheads="1"/>
                </p:cNvSpPr>
                <p:nvPr/>
              </p:nvSpPr>
              <p:spPr bwMode="auto">
                <a:xfrm>
                  <a:off x="2109" y="1933"/>
                  <a:ext cx="227" cy="227"/>
                </a:xfrm>
                <a:prstGeom prst="cube">
                  <a:avLst>
                    <a:gd name="adj" fmla="val 25000"/>
                  </a:avLst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/>
                </a:p>
              </p:txBody>
            </p:sp>
          </p:grpSp>
        </p:grpSp>
        <p:grpSp>
          <p:nvGrpSpPr>
            <p:cNvPr id="22" name="Group 55"/>
            <p:cNvGrpSpPr>
              <a:grpSpLocks/>
            </p:cNvGrpSpPr>
            <p:nvPr/>
          </p:nvGrpSpPr>
          <p:grpSpPr bwMode="auto">
            <a:xfrm>
              <a:off x="431" y="3113"/>
              <a:ext cx="771" cy="227"/>
              <a:chOff x="1565" y="1933"/>
              <a:chExt cx="771" cy="227"/>
            </a:xfrm>
            <a:grpFill/>
          </p:grpSpPr>
          <p:sp>
            <p:nvSpPr>
              <p:cNvPr id="23" name="AutoShape 56"/>
              <p:cNvSpPr>
                <a:spLocks noChangeArrowheads="1"/>
              </p:cNvSpPr>
              <p:nvPr/>
            </p:nvSpPr>
            <p:spPr bwMode="auto">
              <a:xfrm>
                <a:off x="1565" y="1933"/>
                <a:ext cx="227" cy="227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/>
              </a:p>
            </p:txBody>
          </p:sp>
          <p:sp>
            <p:nvSpPr>
              <p:cNvPr id="24" name="AutoShape 57"/>
              <p:cNvSpPr>
                <a:spLocks noChangeArrowheads="1"/>
              </p:cNvSpPr>
              <p:nvPr/>
            </p:nvSpPr>
            <p:spPr bwMode="auto">
              <a:xfrm>
                <a:off x="1746" y="1933"/>
                <a:ext cx="227" cy="227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/>
              </a:p>
            </p:txBody>
          </p:sp>
          <p:sp>
            <p:nvSpPr>
              <p:cNvPr id="25" name="AutoShape 58"/>
              <p:cNvSpPr>
                <a:spLocks noChangeArrowheads="1"/>
              </p:cNvSpPr>
              <p:nvPr/>
            </p:nvSpPr>
            <p:spPr bwMode="auto">
              <a:xfrm>
                <a:off x="1927" y="1933"/>
                <a:ext cx="227" cy="227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/>
              </a:p>
            </p:txBody>
          </p:sp>
          <p:sp>
            <p:nvSpPr>
              <p:cNvPr id="26" name="AutoShape 59"/>
              <p:cNvSpPr>
                <a:spLocks noChangeArrowheads="1"/>
              </p:cNvSpPr>
              <p:nvPr/>
            </p:nvSpPr>
            <p:spPr bwMode="auto">
              <a:xfrm>
                <a:off x="2109" y="1933"/>
                <a:ext cx="227" cy="227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/>
              </a:p>
            </p:txBody>
          </p:sp>
        </p:grpSp>
      </p:grpSp>
      <p:grpSp>
        <p:nvGrpSpPr>
          <p:cNvPr id="45" name="Group 272"/>
          <p:cNvGrpSpPr>
            <a:grpSpLocks/>
          </p:cNvGrpSpPr>
          <p:nvPr/>
        </p:nvGrpSpPr>
        <p:grpSpPr bwMode="auto">
          <a:xfrm>
            <a:off x="4015972" y="4149080"/>
            <a:ext cx="1756043" cy="2196926"/>
            <a:chOff x="1837" y="1434"/>
            <a:chExt cx="1269" cy="1634"/>
          </a:xfrm>
          <a:blipFill>
            <a:blip r:embed="rId4"/>
            <a:tile tx="0" ty="0" sx="100000" sy="100000" flip="none" algn="tl"/>
          </a:blipFill>
        </p:grpSpPr>
        <p:grpSp>
          <p:nvGrpSpPr>
            <p:cNvPr id="46" name="Group 269"/>
            <p:cNvGrpSpPr>
              <a:grpSpLocks/>
            </p:cNvGrpSpPr>
            <p:nvPr/>
          </p:nvGrpSpPr>
          <p:grpSpPr bwMode="auto">
            <a:xfrm>
              <a:off x="1837" y="1434"/>
              <a:ext cx="1269" cy="1634"/>
              <a:chOff x="1837" y="1434"/>
              <a:chExt cx="1269" cy="1634"/>
            </a:xfrm>
            <a:grpFill/>
          </p:grpSpPr>
          <p:grpSp>
            <p:nvGrpSpPr>
              <p:cNvPr id="48" name="Group 267"/>
              <p:cNvGrpSpPr>
                <a:grpSpLocks/>
              </p:cNvGrpSpPr>
              <p:nvPr/>
            </p:nvGrpSpPr>
            <p:grpSpPr bwMode="auto">
              <a:xfrm>
                <a:off x="1837" y="1434"/>
                <a:ext cx="725" cy="1634"/>
                <a:chOff x="1837" y="1434"/>
                <a:chExt cx="725" cy="1634"/>
              </a:xfrm>
              <a:grpFill/>
            </p:grpSpPr>
            <p:grpSp>
              <p:nvGrpSpPr>
                <p:cNvPr id="92" name="Group 165"/>
                <p:cNvGrpSpPr>
                  <a:grpSpLocks/>
                </p:cNvGrpSpPr>
                <p:nvPr/>
              </p:nvGrpSpPr>
              <p:grpSpPr bwMode="auto">
                <a:xfrm>
                  <a:off x="1927" y="1434"/>
                  <a:ext cx="635" cy="1543"/>
                  <a:chOff x="1927" y="1434"/>
                  <a:chExt cx="635" cy="1543"/>
                </a:xfrm>
                <a:grpFill/>
              </p:grpSpPr>
              <p:grpSp>
                <p:nvGrpSpPr>
                  <p:cNvPr id="172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1973" y="1434"/>
                    <a:ext cx="589" cy="1497"/>
                    <a:chOff x="1973" y="1434"/>
                    <a:chExt cx="589" cy="1497"/>
                  </a:xfrm>
                  <a:grpFill/>
                </p:grpSpPr>
                <p:grpSp>
                  <p:nvGrpSpPr>
                    <p:cNvPr id="212" name="Group 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2160"/>
                      <a:ext cx="589" cy="771"/>
                      <a:chOff x="1973" y="1752"/>
                      <a:chExt cx="589" cy="771"/>
                    </a:xfrm>
                    <a:grpFill/>
                  </p:grpSpPr>
                  <p:grpSp>
                    <p:nvGrpSpPr>
                      <p:cNvPr id="232" name="Group 8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2115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242" name="Group 8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47" name="AutoShape 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48" name="AutoShape 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49" name="AutoShape 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243" name="Group 8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44" name="AutoShape 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45" name="AutoShape 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46" name="AutoShape 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  <p:grpSp>
                    <p:nvGrpSpPr>
                      <p:cNvPr id="233" name="Group 9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1752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234" name="Group 9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39" name="AutoShape 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40" name="AutoShape 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41" name="AutoShape 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235" name="Group 9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36" name="AutoShape 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37" name="AutoShape 1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38" name="AutoShape 1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13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1434"/>
                      <a:ext cx="589" cy="771"/>
                      <a:chOff x="1973" y="1752"/>
                      <a:chExt cx="589" cy="771"/>
                    </a:xfrm>
                    <a:grpFill/>
                  </p:grpSpPr>
                  <p:grpSp>
                    <p:nvGrpSpPr>
                      <p:cNvPr id="214" name="Group 7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2115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224" name="Group 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29" name="AutoShape 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30" name="AutoShape 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31" name="AutoShape 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225" name="Group 6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26" name="AutoShape 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27" name="AutoShape 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28" name="AutoShape 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  <p:grpSp>
                    <p:nvGrpSpPr>
                      <p:cNvPr id="215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1752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216" name="Group 7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21" name="AutoShape 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22" name="AutoShape 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23" name="AutoShape 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217" name="Group 7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18" name="AutoShape 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19" name="AutoShape 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20" name="AutoShape 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73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1927" y="1480"/>
                    <a:ext cx="589" cy="1497"/>
                    <a:chOff x="1973" y="1434"/>
                    <a:chExt cx="589" cy="1497"/>
                  </a:xfrm>
                  <a:grpFill/>
                </p:grpSpPr>
                <p:grpSp>
                  <p:nvGrpSpPr>
                    <p:cNvPr id="174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2160"/>
                      <a:ext cx="589" cy="771"/>
                      <a:chOff x="1973" y="1752"/>
                      <a:chExt cx="589" cy="771"/>
                    </a:xfrm>
                    <a:grpFill/>
                  </p:grpSpPr>
                  <p:grpSp>
                    <p:nvGrpSpPr>
                      <p:cNvPr id="194" name="Group 1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2115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204" name="Group 12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09" name="AutoShape 1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10" name="AutoShape 1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11" name="AutoShape 1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205" name="Group 13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06" name="AutoShape 1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07" name="AutoShape 1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08" name="AutoShape 1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  <p:grpSp>
                    <p:nvGrpSpPr>
                      <p:cNvPr id="195" name="Group 1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1752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96" name="Group 13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01" name="AutoShape 1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02" name="AutoShape 1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03" name="AutoShape 1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97" name="Group 14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98" name="AutoShape 1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99" name="AutoShape 1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00" name="AutoShape 1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75" name="Group 1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1434"/>
                      <a:ext cx="589" cy="771"/>
                      <a:chOff x="1973" y="1752"/>
                      <a:chExt cx="589" cy="771"/>
                    </a:xfrm>
                    <a:grpFill/>
                  </p:grpSpPr>
                  <p:grpSp>
                    <p:nvGrpSpPr>
                      <p:cNvPr id="176" name="Group 14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2115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86" name="Group 14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91" name="AutoShape 1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92" name="AutoShape 1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93" name="AutoShape 1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87" name="Group 15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88" name="AutoShape 1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89" name="AutoShape 1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90" name="AutoShape 1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  <p:grpSp>
                    <p:nvGrpSpPr>
                      <p:cNvPr id="177" name="Group 15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1752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78" name="Group 15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83" name="AutoShape 1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84" name="AutoShape 1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85" name="AutoShape 1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79" name="Group 16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80" name="AutoShape 1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81" name="AutoShape 1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82" name="AutoShape 1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</p:grpSp>
              </p:grpSp>
            </p:grpSp>
            <p:grpSp>
              <p:nvGrpSpPr>
                <p:cNvPr id="93" name="Group 167"/>
                <p:cNvGrpSpPr>
                  <a:grpSpLocks/>
                </p:cNvGrpSpPr>
                <p:nvPr/>
              </p:nvGrpSpPr>
              <p:grpSpPr bwMode="auto">
                <a:xfrm>
                  <a:off x="1837" y="1525"/>
                  <a:ext cx="635" cy="1543"/>
                  <a:chOff x="1927" y="1434"/>
                  <a:chExt cx="635" cy="1543"/>
                </a:xfrm>
                <a:grpFill/>
              </p:grpSpPr>
              <p:grpSp>
                <p:nvGrpSpPr>
                  <p:cNvPr id="94" name="Group 168"/>
                  <p:cNvGrpSpPr>
                    <a:grpSpLocks/>
                  </p:cNvGrpSpPr>
                  <p:nvPr/>
                </p:nvGrpSpPr>
                <p:grpSpPr bwMode="auto">
                  <a:xfrm>
                    <a:off x="1973" y="1434"/>
                    <a:ext cx="589" cy="1497"/>
                    <a:chOff x="1973" y="1434"/>
                    <a:chExt cx="589" cy="1497"/>
                  </a:xfrm>
                  <a:grpFill/>
                </p:grpSpPr>
                <p:grpSp>
                  <p:nvGrpSpPr>
                    <p:cNvPr id="134" name="Group 1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2160"/>
                      <a:ext cx="589" cy="771"/>
                      <a:chOff x="1973" y="1752"/>
                      <a:chExt cx="589" cy="771"/>
                    </a:xfrm>
                    <a:grpFill/>
                  </p:grpSpPr>
                  <p:grpSp>
                    <p:nvGrpSpPr>
                      <p:cNvPr id="154" name="Group 17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2115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64" name="Group 17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69" name="AutoShape 1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70" name="AutoShape 1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71" name="AutoShape 1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65" name="Group 17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66" name="AutoShape 1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67" name="AutoShape 1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68" name="AutoShape 1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  <p:grpSp>
                    <p:nvGrpSpPr>
                      <p:cNvPr id="155" name="Group 17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1752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56" name="Group 18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61" name="AutoShape 1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62" name="AutoShape 1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63" name="AutoShape 1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57" name="Group 18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58" name="AutoShape 1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59" name="AutoShape 1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60" name="AutoShape 1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35" name="Group 1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1434"/>
                      <a:ext cx="589" cy="771"/>
                      <a:chOff x="1973" y="1752"/>
                      <a:chExt cx="589" cy="771"/>
                    </a:xfrm>
                    <a:grpFill/>
                  </p:grpSpPr>
                  <p:grpSp>
                    <p:nvGrpSpPr>
                      <p:cNvPr id="136" name="Group 18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2115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46" name="Group 19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51" name="AutoShape 1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52" name="AutoShape 1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53" name="AutoShape 1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47" name="Group 19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48" name="AutoShape 1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49" name="AutoShape 1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50" name="AutoShape 1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  <p:grpSp>
                    <p:nvGrpSpPr>
                      <p:cNvPr id="137" name="Group 19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1752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38" name="Group 19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43" name="AutoShape 2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44" name="AutoShape 2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45" name="AutoShape 2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39" name="Group 20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40" name="AutoShape 2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41" name="AutoShape 2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42" name="AutoShape 2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95" name="Group 207"/>
                  <p:cNvGrpSpPr>
                    <a:grpSpLocks/>
                  </p:cNvGrpSpPr>
                  <p:nvPr/>
                </p:nvGrpSpPr>
                <p:grpSpPr bwMode="auto">
                  <a:xfrm>
                    <a:off x="1927" y="1480"/>
                    <a:ext cx="589" cy="1497"/>
                    <a:chOff x="1973" y="1434"/>
                    <a:chExt cx="589" cy="1497"/>
                  </a:xfrm>
                  <a:grpFill/>
                </p:grpSpPr>
                <p:grpSp>
                  <p:nvGrpSpPr>
                    <p:cNvPr id="96" name="Group 2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2160"/>
                      <a:ext cx="589" cy="771"/>
                      <a:chOff x="1973" y="1752"/>
                      <a:chExt cx="589" cy="771"/>
                    </a:xfrm>
                    <a:grpFill/>
                  </p:grpSpPr>
                  <p:grpSp>
                    <p:nvGrpSpPr>
                      <p:cNvPr id="116" name="Group 20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2115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26" name="Group 21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31" name="AutoShape 2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32" name="AutoShape 2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33" name="AutoShape 2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27" name="Group 2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28" name="AutoShape 2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29" name="AutoShape 2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30" name="AutoShape 2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  <p:grpSp>
                    <p:nvGrpSpPr>
                      <p:cNvPr id="117" name="Group 21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1752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18" name="Group 21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23" name="AutoShape 2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24" name="AutoShape 2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25" name="AutoShape 2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19" name="Group 22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20" name="AutoShape 2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21" name="AutoShape 2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22" name="AutoShape 2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97" name="Group 2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1434"/>
                      <a:ext cx="589" cy="771"/>
                      <a:chOff x="1973" y="1752"/>
                      <a:chExt cx="589" cy="771"/>
                    </a:xfrm>
                    <a:grpFill/>
                  </p:grpSpPr>
                  <p:grpSp>
                    <p:nvGrpSpPr>
                      <p:cNvPr id="98" name="Group 2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2115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08" name="Group 22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13" name="AutoShape 2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14" name="AutoShape 2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15" name="AutoShape 2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09" name="Group 23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10" name="AutoShape 2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11" name="AutoShape 2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12" name="AutoShape 2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  <p:grpSp>
                    <p:nvGrpSpPr>
                      <p:cNvPr id="99" name="Group 2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1752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00" name="Group 23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05" name="AutoShape 2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06" name="AutoShape 2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07" name="AutoShape 2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01" name="Group 24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02" name="AutoShape 2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03" name="AutoShape 2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04" name="AutoShape 2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</p:grpSp>
              </p:grpSp>
            </p:grpSp>
          </p:grpSp>
          <p:grpSp>
            <p:nvGrpSpPr>
              <p:cNvPr id="49" name="Group 268"/>
              <p:cNvGrpSpPr>
                <a:grpSpLocks/>
              </p:cNvGrpSpPr>
              <p:nvPr/>
            </p:nvGrpSpPr>
            <p:grpSpPr bwMode="auto">
              <a:xfrm>
                <a:off x="2381" y="2341"/>
                <a:ext cx="725" cy="727"/>
                <a:chOff x="2381" y="2341"/>
                <a:chExt cx="725" cy="727"/>
              </a:xfrm>
              <a:grpFill/>
            </p:grpSpPr>
            <p:grpSp>
              <p:nvGrpSpPr>
                <p:cNvPr id="50" name="Group 166"/>
                <p:cNvGrpSpPr>
                  <a:grpSpLocks/>
                </p:cNvGrpSpPr>
                <p:nvPr/>
              </p:nvGrpSpPr>
              <p:grpSpPr bwMode="auto">
                <a:xfrm>
                  <a:off x="2472" y="2341"/>
                  <a:ext cx="634" cy="636"/>
                  <a:chOff x="2472" y="2341"/>
                  <a:chExt cx="634" cy="636"/>
                </a:xfrm>
                <a:grpFill/>
              </p:grpSpPr>
              <p:grpSp>
                <p:nvGrpSpPr>
                  <p:cNvPr id="72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2517" y="2341"/>
                    <a:ext cx="589" cy="590"/>
                    <a:chOff x="3198" y="1117"/>
                    <a:chExt cx="589" cy="590"/>
                  </a:xfrm>
                  <a:grpFill/>
                </p:grpSpPr>
                <p:sp>
                  <p:nvSpPr>
                    <p:cNvPr id="83" name="AutoShap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4" name="AutoShap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5" name="AutoShap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6" name="AutoShap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7" name="AutoShap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8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9" name="AutoShap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90" name="AutoShap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91" name="AutoShap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</p:grpSp>
              <p:grpSp>
                <p:nvGrpSpPr>
                  <p:cNvPr id="73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2472" y="2387"/>
                    <a:ext cx="589" cy="590"/>
                    <a:chOff x="3198" y="1117"/>
                    <a:chExt cx="589" cy="590"/>
                  </a:xfrm>
                  <a:grpFill/>
                </p:grpSpPr>
                <p:sp>
                  <p:nvSpPr>
                    <p:cNvPr id="74" name="AutoShap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75" name="AutoShap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76" name="AutoShap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77" name="AutoShap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78" name="AutoShap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79" name="AutoShap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0" name="AutoShap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1" name="AutoShap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2" name="AutoShap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</p:grpSp>
            </p:grpSp>
            <p:grpSp>
              <p:nvGrpSpPr>
                <p:cNvPr id="51" name="Group 246"/>
                <p:cNvGrpSpPr>
                  <a:grpSpLocks/>
                </p:cNvGrpSpPr>
                <p:nvPr/>
              </p:nvGrpSpPr>
              <p:grpSpPr bwMode="auto">
                <a:xfrm>
                  <a:off x="2381" y="2432"/>
                  <a:ext cx="634" cy="636"/>
                  <a:chOff x="2472" y="2341"/>
                  <a:chExt cx="634" cy="636"/>
                </a:xfrm>
                <a:grpFill/>
              </p:grpSpPr>
              <p:grpSp>
                <p:nvGrpSpPr>
                  <p:cNvPr id="52" name="Group 247"/>
                  <p:cNvGrpSpPr>
                    <a:grpSpLocks/>
                  </p:cNvGrpSpPr>
                  <p:nvPr/>
                </p:nvGrpSpPr>
                <p:grpSpPr bwMode="auto">
                  <a:xfrm>
                    <a:off x="2517" y="2341"/>
                    <a:ext cx="589" cy="590"/>
                    <a:chOff x="3198" y="1117"/>
                    <a:chExt cx="589" cy="590"/>
                  </a:xfrm>
                  <a:grpFill/>
                </p:grpSpPr>
                <p:sp>
                  <p:nvSpPr>
                    <p:cNvPr id="63" name="AutoShape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4" name="AutoShap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5" name="AutoShap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6" name="AutoShap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7" name="AutoShap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8" name="AutoShap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9" name="AutoShap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70" name="AutoShap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71" name="AutoShap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</p:grpSp>
              <p:grpSp>
                <p:nvGrpSpPr>
                  <p:cNvPr id="53" name="Group 257"/>
                  <p:cNvGrpSpPr>
                    <a:grpSpLocks/>
                  </p:cNvGrpSpPr>
                  <p:nvPr/>
                </p:nvGrpSpPr>
                <p:grpSpPr bwMode="auto">
                  <a:xfrm>
                    <a:off x="2472" y="2387"/>
                    <a:ext cx="589" cy="590"/>
                    <a:chOff x="3198" y="1117"/>
                    <a:chExt cx="589" cy="590"/>
                  </a:xfrm>
                  <a:grpFill/>
                </p:grpSpPr>
                <p:sp>
                  <p:nvSpPr>
                    <p:cNvPr id="54" name="AutoShap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55" name="AutoShap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56" name="AutoShap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57" name="AutoShap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58" name="AutoShap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59" name="AutoShap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0" name="AutoShap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1" name="AutoShape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2" name="AutoShap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</p:grpSp>
            </p:grpSp>
          </p:grpSp>
        </p:grpSp>
        <p:sp>
          <p:nvSpPr>
            <p:cNvPr id="47" name="AutoShape 125"/>
            <p:cNvSpPr>
              <a:spLocks noChangeArrowheads="1"/>
            </p:cNvSpPr>
            <p:nvPr/>
          </p:nvSpPr>
          <p:spPr bwMode="auto">
            <a:xfrm>
              <a:off x="2608" y="2251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</p:grpSp>
      <p:grpSp>
        <p:nvGrpSpPr>
          <p:cNvPr id="250" name="Group 327"/>
          <p:cNvGrpSpPr>
            <a:grpSpLocks/>
          </p:cNvGrpSpPr>
          <p:nvPr/>
        </p:nvGrpSpPr>
        <p:grpSpPr bwMode="auto">
          <a:xfrm>
            <a:off x="6968723" y="3608139"/>
            <a:ext cx="1020020" cy="1248517"/>
            <a:chOff x="3833" y="2069"/>
            <a:chExt cx="726" cy="906"/>
          </a:xfrm>
          <a:blipFill>
            <a:blip r:embed="rId4"/>
            <a:tile tx="0" ty="0" sx="100000" sy="100000" flip="none" algn="tl"/>
          </a:blipFill>
        </p:grpSpPr>
        <p:grpSp>
          <p:nvGrpSpPr>
            <p:cNvPr id="251" name="Group 326"/>
            <p:cNvGrpSpPr>
              <a:grpSpLocks/>
            </p:cNvGrpSpPr>
            <p:nvPr/>
          </p:nvGrpSpPr>
          <p:grpSpPr bwMode="auto">
            <a:xfrm>
              <a:off x="3833" y="2251"/>
              <a:ext cx="726" cy="724"/>
              <a:chOff x="3923" y="2478"/>
              <a:chExt cx="726" cy="724"/>
            </a:xfrm>
            <a:grpFill/>
          </p:grpSpPr>
          <p:grpSp>
            <p:nvGrpSpPr>
              <p:cNvPr id="254" name="Group 309"/>
              <p:cNvGrpSpPr>
                <a:grpSpLocks/>
              </p:cNvGrpSpPr>
              <p:nvPr/>
            </p:nvGrpSpPr>
            <p:grpSpPr bwMode="auto">
              <a:xfrm>
                <a:off x="4014" y="2478"/>
                <a:ext cx="635" cy="634"/>
                <a:chOff x="4014" y="2478"/>
                <a:chExt cx="635" cy="634"/>
              </a:xfrm>
              <a:grpFill/>
            </p:grpSpPr>
            <p:grpSp>
              <p:nvGrpSpPr>
                <p:cNvPr id="270" name="Group 277"/>
                <p:cNvGrpSpPr>
                  <a:grpSpLocks/>
                </p:cNvGrpSpPr>
                <p:nvPr/>
              </p:nvGrpSpPr>
              <p:grpSpPr bwMode="auto">
                <a:xfrm>
                  <a:off x="4059" y="2478"/>
                  <a:ext cx="590" cy="589"/>
                  <a:chOff x="4059" y="2478"/>
                  <a:chExt cx="590" cy="589"/>
                </a:xfrm>
                <a:grpFill/>
              </p:grpSpPr>
              <p:sp>
                <p:nvSpPr>
                  <p:cNvPr id="278" name="AutoShape 270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79" name="AutoShape 271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80" name="AutoShape 275"/>
                  <p:cNvSpPr>
                    <a:spLocks noChangeArrowheads="1"/>
                  </p:cNvSpPr>
                  <p:nvPr/>
                </p:nvSpPr>
                <p:spPr bwMode="auto">
                  <a:xfrm>
                    <a:off x="4241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81" name="AutoShape 276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478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82" name="AutoShape 274"/>
                  <p:cNvSpPr>
                    <a:spLocks noChangeArrowheads="1"/>
                  </p:cNvSpPr>
                  <p:nvPr/>
                </p:nvSpPr>
                <p:spPr bwMode="auto">
                  <a:xfrm>
                    <a:off x="4422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83" name="AutoShape 273"/>
                  <p:cNvSpPr>
                    <a:spLocks noChangeArrowheads="1"/>
                  </p:cNvSpPr>
                  <p:nvPr/>
                </p:nvSpPr>
                <p:spPr bwMode="auto">
                  <a:xfrm>
                    <a:off x="4241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</p:grpSp>
            <p:grpSp>
              <p:nvGrpSpPr>
                <p:cNvPr id="271" name="Group 278"/>
                <p:cNvGrpSpPr>
                  <a:grpSpLocks/>
                </p:cNvGrpSpPr>
                <p:nvPr/>
              </p:nvGrpSpPr>
              <p:grpSpPr bwMode="auto">
                <a:xfrm>
                  <a:off x="4014" y="2523"/>
                  <a:ext cx="590" cy="589"/>
                  <a:chOff x="4059" y="2478"/>
                  <a:chExt cx="590" cy="589"/>
                </a:xfrm>
                <a:grpFill/>
              </p:grpSpPr>
              <p:sp>
                <p:nvSpPr>
                  <p:cNvPr id="272" name="AutoShape 279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73" name="AutoShape 280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74" name="AutoShape 281"/>
                  <p:cNvSpPr>
                    <a:spLocks noChangeArrowheads="1"/>
                  </p:cNvSpPr>
                  <p:nvPr/>
                </p:nvSpPr>
                <p:spPr bwMode="auto">
                  <a:xfrm>
                    <a:off x="4241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75" name="AutoShape 282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478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76" name="AutoShape 283"/>
                  <p:cNvSpPr>
                    <a:spLocks noChangeArrowheads="1"/>
                  </p:cNvSpPr>
                  <p:nvPr/>
                </p:nvSpPr>
                <p:spPr bwMode="auto">
                  <a:xfrm>
                    <a:off x="4422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77" name="AutoShape 284"/>
                  <p:cNvSpPr>
                    <a:spLocks noChangeArrowheads="1"/>
                  </p:cNvSpPr>
                  <p:nvPr/>
                </p:nvSpPr>
                <p:spPr bwMode="auto">
                  <a:xfrm>
                    <a:off x="4241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</p:grpSp>
          </p:grpSp>
          <p:grpSp>
            <p:nvGrpSpPr>
              <p:cNvPr id="255" name="Group 311"/>
              <p:cNvGrpSpPr>
                <a:grpSpLocks/>
              </p:cNvGrpSpPr>
              <p:nvPr/>
            </p:nvGrpSpPr>
            <p:grpSpPr bwMode="auto">
              <a:xfrm>
                <a:off x="3923" y="2568"/>
                <a:ext cx="635" cy="634"/>
                <a:chOff x="4014" y="2478"/>
                <a:chExt cx="635" cy="634"/>
              </a:xfrm>
              <a:grpFill/>
            </p:grpSpPr>
            <p:grpSp>
              <p:nvGrpSpPr>
                <p:cNvPr id="256" name="Group 312"/>
                <p:cNvGrpSpPr>
                  <a:grpSpLocks/>
                </p:cNvGrpSpPr>
                <p:nvPr/>
              </p:nvGrpSpPr>
              <p:grpSpPr bwMode="auto">
                <a:xfrm>
                  <a:off x="4059" y="2478"/>
                  <a:ext cx="590" cy="589"/>
                  <a:chOff x="4059" y="2478"/>
                  <a:chExt cx="590" cy="589"/>
                </a:xfrm>
                <a:grpFill/>
              </p:grpSpPr>
              <p:sp>
                <p:nvSpPr>
                  <p:cNvPr id="264" name="AutoShape 313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5" name="AutoShape 314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6" name="AutoShape 315"/>
                  <p:cNvSpPr>
                    <a:spLocks noChangeArrowheads="1"/>
                  </p:cNvSpPr>
                  <p:nvPr/>
                </p:nvSpPr>
                <p:spPr bwMode="auto">
                  <a:xfrm>
                    <a:off x="4241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7" name="AutoShape 316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478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8" name="AutoShape 317"/>
                  <p:cNvSpPr>
                    <a:spLocks noChangeArrowheads="1"/>
                  </p:cNvSpPr>
                  <p:nvPr/>
                </p:nvSpPr>
                <p:spPr bwMode="auto">
                  <a:xfrm>
                    <a:off x="4422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9" name="AutoShape 318"/>
                  <p:cNvSpPr>
                    <a:spLocks noChangeArrowheads="1"/>
                  </p:cNvSpPr>
                  <p:nvPr/>
                </p:nvSpPr>
                <p:spPr bwMode="auto">
                  <a:xfrm>
                    <a:off x="4241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</p:grpSp>
            <p:grpSp>
              <p:nvGrpSpPr>
                <p:cNvPr id="257" name="Group 319"/>
                <p:cNvGrpSpPr>
                  <a:grpSpLocks/>
                </p:cNvGrpSpPr>
                <p:nvPr/>
              </p:nvGrpSpPr>
              <p:grpSpPr bwMode="auto">
                <a:xfrm>
                  <a:off x="4014" y="2523"/>
                  <a:ext cx="590" cy="589"/>
                  <a:chOff x="4059" y="2478"/>
                  <a:chExt cx="590" cy="589"/>
                </a:xfrm>
                <a:grpFill/>
              </p:grpSpPr>
              <p:sp>
                <p:nvSpPr>
                  <p:cNvPr id="258" name="AutoShape 320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59" name="AutoShape 321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0" name="AutoShape 322"/>
                  <p:cNvSpPr>
                    <a:spLocks noChangeArrowheads="1"/>
                  </p:cNvSpPr>
                  <p:nvPr/>
                </p:nvSpPr>
                <p:spPr bwMode="auto">
                  <a:xfrm>
                    <a:off x="4241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1" name="AutoShape 323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478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2" name="AutoShape 324"/>
                  <p:cNvSpPr>
                    <a:spLocks noChangeArrowheads="1"/>
                  </p:cNvSpPr>
                  <p:nvPr/>
                </p:nvSpPr>
                <p:spPr bwMode="auto">
                  <a:xfrm>
                    <a:off x="4422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3" name="AutoShape 325"/>
                  <p:cNvSpPr>
                    <a:spLocks noChangeArrowheads="1"/>
                  </p:cNvSpPr>
                  <p:nvPr/>
                </p:nvSpPr>
                <p:spPr bwMode="auto">
                  <a:xfrm>
                    <a:off x="4241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</p:grpSp>
          </p:grpSp>
        </p:grpSp>
        <p:sp>
          <p:nvSpPr>
            <p:cNvPr id="252" name="AutoShape 310"/>
            <p:cNvSpPr>
              <a:spLocks noChangeArrowheads="1"/>
            </p:cNvSpPr>
            <p:nvPr/>
          </p:nvSpPr>
          <p:spPr bwMode="auto">
            <a:xfrm>
              <a:off x="3969" y="2069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253" name="AutoShape 110"/>
            <p:cNvSpPr>
              <a:spLocks noChangeArrowheads="1"/>
            </p:cNvSpPr>
            <p:nvPr/>
          </p:nvSpPr>
          <p:spPr bwMode="auto">
            <a:xfrm>
              <a:off x="4059" y="2341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</p:grpSp>
      <p:sp>
        <p:nvSpPr>
          <p:cNvPr id="284" name="Text Box 328"/>
          <p:cNvSpPr txBox="1">
            <a:spLocks noChangeArrowheads="1"/>
          </p:cNvSpPr>
          <p:nvPr/>
        </p:nvSpPr>
        <p:spPr bwMode="auto">
          <a:xfrm>
            <a:off x="1262695" y="2815977"/>
            <a:ext cx="11478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 cm</a:t>
            </a:r>
            <a:r>
              <a:rPr lang="cs-CZ" sz="1600" b="1" baseline="30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85" name="Text Box 329"/>
          <p:cNvSpPr txBox="1">
            <a:spLocks noChangeArrowheads="1"/>
          </p:cNvSpPr>
          <p:nvPr/>
        </p:nvSpPr>
        <p:spPr bwMode="auto">
          <a:xfrm>
            <a:off x="1279123" y="4473327"/>
            <a:ext cx="11478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22 cm</a:t>
            </a:r>
            <a:r>
              <a:rPr lang="cs-CZ" sz="1600" b="1" baseline="30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86" name="Text Box 330"/>
          <p:cNvSpPr txBox="1">
            <a:spLocks noChangeArrowheads="1"/>
          </p:cNvSpPr>
          <p:nvPr/>
        </p:nvSpPr>
        <p:spPr bwMode="auto">
          <a:xfrm>
            <a:off x="3870911" y="3813693"/>
            <a:ext cx="14021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133 cm</a:t>
            </a:r>
            <a:r>
              <a:rPr lang="cs-CZ" sz="1600" b="1" baseline="30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87" name="Text Box 331"/>
          <p:cNvSpPr txBox="1">
            <a:spLocks noChangeArrowheads="1"/>
          </p:cNvSpPr>
          <p:nvPr/>
        </p:nvSpPr>
        <p:spPr bwMode="auto">
          <a:xfrm>
            <a:off x="6714419" y="4821961"/>
            <a:ext cx="14021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26 cm</a:t>
            </a:r>
            <a:r>
              <a:rPr lang="cs-CZ" sz="1600" b="1" baseline="30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88" name="Text Box 332"/>
          <p:cNvSpPr txBox="1">
            <a:spLocks noChangeArrowheads="1"/>
          </p:cNvSpPr>
          <p:nvPr/>
        </p:nvSpPr>
        <p:spPr bwMode="auto">
          <a:xfrm>
            <a:off x="5772015" y="5649915"/>
            <a:ext cx="2557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89" name="Text Box 333"/>
          <p:cNvSpPr txBox="1">
            <a:spLocks noChangeArrowheads="1"/>
          </p:cNvSpPr>
          <p:nvPr/>
        </p:nvSpPr>
        <p:spPr bwMode="auto">
          <a:xfrm>
            <a:off x="4620820" y="6319481"/>
            <a:ext cx="2557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90" name="Text Box 334"/>
          <p:cNvSpPr txBox="1">
            <a:spLocks noChangeArrowheads="1"/>
          </p:cNvSpPr>
          <p:nvPr/>
        </p:nvSpPr>
        <p:spPr bwMode="auto">
          <a:xfrm>
            <a:off x="3828449" y="5454579"/>
            <a:ext cx="2557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91" name="Text Box 335"/>
          <p:cNvSpPr txBox="1">
            <a:spLocks noChangeArrowheads="1"/>
          </p:cNvSpPr>
          <p:nvPr/>
        </p:nvSpPr>
        <p:spPr bwMode="auto">
          <a:xfrm>
            <a:off x="7740352" y="4565029"/>
            <a:ext cx="7920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457892" y="980728"/>
            <a:ext cx="314655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Krychle s délkou hrany 1 decimetr má OBJEM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1 krychlový decimetr,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značíme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1 dm</a:t>
            </a:r>
            <a:r>
              <a:rPr lang="cs-CZ" sz="16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5" name="AutoShape 6"/>
          <p:cNvSpPr>
            <a:spLocks noChangeArrowheads="1"/>
          </p:cNvSpPr>
          <p:nvPr/>
        </p:nvSpPr>
        <p:spPr bwMode="auto">
          <a:xfrm rot="10800000">
            <a:off x="5931205" y="1922597"/>
            <a:ext cx="1235043" cy="1290095"/>
          </a:xfrm>
          <a:prstGeom prst="cube">
            <a:avLst>
              <a:gd name="adj" fmla="val 25000"/>
            </a:avLst>
          </a:prstGeom>
          <a:noFill/>
          <a:ln w="222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2060"/>
              </a:solidFill>
            </a:endParaRPr>
          </a:p>
        </p:txBody>
      </p:sp>
      <p:sp>
        <p:nvSpPr>
          <p:cNvPr id="296" name="AutoShape 5"/>
          <p:cNvSpPr>
            <a:spLocks noChangeArrowheads="1"/>
          </p:cNvSpPr>
          <p:nvPr/>
        </p:nvSpPr>
        <p:spPr bwMode="auto">
          <a:xfrm>
            <a:off x="5929245" y="1931580"/>
            <a:ext cx="1235043" cy="1294184"/>
          </a:xfrm>
          <a:prstGeom prst="cube">
            <a:avLst>
              <a:gd name="adj" fmla="val 25000"/>
            </a:avLst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93" name="TextovéPole 292"/>
          <p:cNvSpPr txBox="1"/>
          <p:nvPr/>
        </p:nvSpPr>
        <p:spPr>
          <a:xfrm>
            <a:off x="6069323" y="3284984"/>
            <a:ext cx="686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1dm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9" name="TextovéPole 298"/>
          <p:cNvSpPr txBox="1"/>
          <p:nvPr/>
        </p:nvSpPr>
        <p:spPr>
          <a:xfrm>
            <a:off x="7236295" y="2348880"/>
            <a:ext cx="554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1dm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0" name="TextovéPole 299"/>
          <p:cNvSpPr txBox="1"/>
          <p:nvPr/>
        </p:nvSpPr>
        <p:spPr>
          <a:xfrm>
            <a:off x="7031170" y="2917987"/>
            <a:ext cx="543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1dm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1" name="Text Box 328"/>
          <p:cNvSpPr txBox="1">
            <a:spLocks noChangeArrowheads="1"/>
          </p:cNvSpPr>
          <p:nvPr/>
        </p:nvSpPr>
        <p:spPr bwMode="auto">
          <a:xfrm>
            <a:off x="5940152" y="2427512"/>
            <a:ext cx="12512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dm</a:t>
            </a:r>
            <a:r>
              <a:rPr lang="cs-CZ" sz="1600" b="1" baseline="30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1600" b="1" baseline="300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8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82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6" grpId="0"/>
      <p:bldP spid="7" grpId="0"/>
      <p:bldP spid="8" grpId="0"/>
      <p:bldP spid="284" grpId="0"/>
      <p:bldP spid="285" grpId="0"/>
      <p:bldP spid="286" grpId="0"/>
      <p:bldP spid="287" grpId="0"/>
      <p:bldP spid="288" grpId="0"/>
      <p:bldP spid="289" grpId="0"/>
      <p:bldP spid="290" grpId="0"/>
      <p:bldP spid="291" grpId="0"/>
      <p:bldP spid="3" grpId="0" animBg="1"/>
      <p:bldP spid="295" grpId="0" animBg="1"/>
      <p:bldP spid="296" grpId="0" animBg="1"/>
      <p:bldP spid="293" grpId="0"/>
      <p:bldP spid="299" grpId="0"/>
      <p:bldP spid="300" grpId="0"/>
      <p:bldP spid="3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2"/>
          <p:cNvSpPr txBox="1">
            <a:spLocks noChangeArrowheads="1"/>
          </p:cNvSpPr>
          <p:nvPr/>
        </p:nvSpPr>
        <p:spPr bwMode="auto">
          <a:xfrm>
            <a:off x="611560" y="1628800"/>
            <a:ext cx="1656184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 = a . a . a</a:t>
            </a:r>
          </a:p>
        </p:txBody>
      </p:sp>
      <p:sp>
        <p:nvSpPr>
          <p:cNvPr id="169" name="Text Box 152"/>
          <p:cNvSpPr txBox="1">
            <a:spLocks noChangeArrowheads="1"/>
          </p:cNvSpPr>
          <p:nvPr/>
        </p:nvSpPr>
        <p:spPr bwMode="auto">
          <a:xfrm>
            <a:off x="4499992" y="1628800"/>
            <a:ext cx="1698164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 = a . b . </a:t>
            </a:r>
            <a:r>
              <a:rPr lang="cs-CZ" sz="2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20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" name="AutoShape 6"/>
          <p:cNvSpPr>
            <a:spLocks noChangeArrowheads="1"/>
          </p:cNvSpPr>
          <p:nvPr/>
        </p:nvSpPr>
        <p:spPr bwMode="auto">
          <a:xfrm rot="10800000">
            <a:off x="4555532" y="4181110"/>
            <a:ext cx="1235043" cy="1678452"/>
          </a:xfrm>
          <a:prstGeom prst="cube">
            <a:avLst>
              <a:gd name="adj" fmla="val 25000"/>
            </a:avLst>
          </a:prstGeom>
          <a:noFill/>
          <a:ln w="222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2060"/>
              </a:solidFill>
            </a:endParaRPr>
          </a:p>
        </p:txBody>
      </p:sp>
      <p:sp>
        <p:nvSpPr>
          <p:cNvPr id="240" name="AutoShape 6"/>
          <p:cNvSpPr>
            <a:spLocks noChangeArrowheads="1"/>
          </p:cNvSpPr>
          <p:nvPr/>
        </p:nvSpPr>
        <p:spPr bwMode="auto">
          <a:xfrm rot="10800000">
            <a:off x="137297" y="4343824"/>
            <a:ext cx="1235043" cy="1290095"/>
          </a:xfrm>
          <a:prstGeom prst="cube">
            <a:avLst>
              <a:gd name="adj" fmla="val 25000"/>
            </a:avLst>
          </a:prstGeom>
          <a:noFill/>
          <a:ln w="222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2060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-36512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14.3 Objem krychle a kvádru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>
            <a:off x="4355976" y="465059"/>
            <a:ext cx="0" cy="6392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367224" y="692696"/>
            <a:ext cx="2908632" cy="494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Objem</a:t>
            </a:r>
            <a:r>
              <a:rPr lang="cs-CZ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krychle</a:t>
            </a:r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51"/>
          <p:cNvSpPr txBox="1">
            <a:spLocks noChangeArrowheads="1"/>
          </p:cNvSpPr>
          <p:nvPr/>
        </p:nvSpPr>
        <p:spPr bwMode="auto">
          <a:xfrm>
            <a:off x="88707" y="1298784"/>
            <a:ext cx="2592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V = 3 . 3 . 3</a:t>
            </a:r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-396552" y="3121223"/>
            <a:ext cx="38163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 – délka hrany krychle</a:t>
            </a:r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3815916" y="836712"/>
            <a:ext cx="3132348" cy="573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Objem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kvádru</a:t>
            </a:r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3" name="Group 100"/>
          <p:cNvGrpSpPr>
            <a:grpSpLocks/>
          </p:cNvGrpSpPr>
          <p:nvPr/>
        </p:nvGrpSpPr>
        <p:grpSpPr bwMode="auto">
          <a:xfrm>
            <a:off x="4844520" y="2708920"/>
            <a:ext cx="1569660" cy="539750"/>
            <a:chOff x="1293" y="2568"/>
            <a:chExt cx="1247" cy="431"/>
          </a:xfrm>
          <a:blipFill>
            <a:blip r:embed="rId3"/>
            <a:tile tx="0" ty="0" sx="100000" sy="100000" flip="none" algn="tl"/>
          </a:blipFill>
        </p:grpSpPr>
        <p:grpSp>
          <p:nvGrpSpPr>
            <p:cNvPr id="96" name="Group 88"/>
            <p:cNvGrpSpPr>
              <a:grpSpLocks/>
            </p:cNvGrpSpPr>
            <p:nvPr/>
          </p:nvGrpSpPr>
          <p:grpSpPr bwMode="auto">
            <a:xfrm>
              <a:off x="1384" y="2568"/>
              <a:ext cx="1156" cy="340"/>
              <a:chOff x="1565" y="2387"/>
              <a:chExt cx="1156" cy="340"/>
            </a:xfrm>
            <a:grpFill/>
          </p:grpSpPr>
          <p:sp>
            <p:nvSpPr>
              <p:cNvPr id="104" name="AutoShape 90"/>
              <p:cNvSpPr>
                <a:spLocks noChangeArrowheads="1"/>
              </p:cNvSpPr>
              <p:nvPr/>
            </p:nvSpPr>
            <p:spPr bwMode="auto">
              <a:xfrm>
                <a:off x="1565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" name="AutoShape 91"/>
              <p:cNvSpPr>
                <a:spLocks noChangeArrowheads="1"/>
              </p:cNvSpPr>
              <p:nvPr/>
            </p:nvSpPr>
            <p:spPr bwMode="auto">
              <a:xfrm>
                <a:off x="1837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" name="AutoShape 92"/>
              <p:cNvSpPr>
                <a:spLocks noChangeArrowheads="1"/>
              </p:cNvSpPr>
              <p:nvPr/>
            </p:nvSpPr>
            <p:spPr bwMode="auto">
              <a:xfrm>
                <a:off x="2109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" name="AutoShape 93"/>
              <p:cNvSpPr>
                <a:spLocks noChangeArrowheads="1"/>
              </p:cNvSpPr>
              <p:nvPr/>
            </p:nvSpPr>
            <p:spPr bwMode="auto">
              <a:xfrm>
                <a:off x="2381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97" name="Group 94"/>
            <p:cNvGrpSpPr>
              <a:grpSpLocks/>
            </p:cNvGrpSpPr>
            <p:nvPr/>
          </p:nvGrpSpPr>
          <p:grpSpPr bwMode="auto">
            <a:xfrm>
              <a:off x="1293" y="2659"/>
              <a:ext cx="1156" cy="340"/>
              <a:chOff x="1565" y="2387"/>
              <a:chExt cx="1156" cy="340"/>
            </a:xfrm>
            <a:grpFill/>
          </p:grpSpPr>
          <p:sp>
            <p:nvSpPr>
              <p:cNvPr id="99" name="AutoShape 96"/>
              <p:cNvSpPr>
                <a:spLocks noChangeArrowheads="1"/>
              </p:cNvSpPr>
              <p:nvPr/>
            </p:nvSpPr>
            <p:spPr bwMode="auto">
              <a:xfrm>
                <a:off x="1565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0" name="AutoShape 97"/>
              <p:cNvSpPr>
                <a:spLocks noChangeArrowheads="1"/>
              </p:cNvSpPr>
              <p:nvPr/>
            </p:nvSpPr>
            <p:spPr bwMode="auto">
              <a:xfrm>
                <a:off x="1837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1" name="AutoShape 98"/>
              <p:cNvSpPr>
                <a:spLocks noChangeArrowheads="1"/>
              </p:cNvSpPr>
              <p:nvPr/>
            </p:nvSpPr>
            <p:spPr bwMode="auto">
              <a:xfrm>
                <a:off x="2109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" name="AutoShape 99"/>
              <p:cNvSpPr>
                <a:spLocks noChangeArrowheads="1"/>
              </p:cNvSpPr>
              <p:nvPr/>
            </p:nvSpPr>
            <p:spPr bwMode="auto">
              <a:xfrm>
                <a:off x="2381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118" name="Group 101"/>
          <p:cNvGrpSpPr>
            <a:grpSpLocks/>
          </p:cNvGrpSpPr>
          <p:nvPr/>
        </p:nvGrpSpPr>
        <p:grpSpPr bwMode="auto">
          <a:xfrm>
            <a:off x="4844520" y="2399763"/>
            <a:ext cx="1569660" cy="539749"/>
            <a:chOff x="1293" y="2568"/>
            <a:chExt cx="1247" cy="431"/>
          </a:xfrm>
          <a:blipFill>
            <a:blip r:embed="rId3"/>
            <a:tile tx="0" ty="0" sx="100000" sy="100000" flip="none" algn="tl"/>
          </a:blipFill>
        </p:grpSpPr>
        <p:grpSp>
          <p:nvGrpSpPr>
            <p:cNvPr id="121" name="Group 114"/>
            <p:cNvGrpSpPr>
              <a:grpSpLocks/>
            </p:cNvGrpSpPr>
            <p:nvPr/>
          </p:nvGrpSpPr>
          <p:grpSpPr bwMode="auto">
            <a:xfrm>
              <a:off x="1384" y="2568"/>
              <a:ext cx="1156" cy="340"/>
              <a:chOff x="1565" y="2387"/>
              <a:chExt cx="1156" cy="340"/>
            </a:xfrm>
            <a:grpFill/>
          </p:grpSpPr>
          <p:sp>
            <p:nvSpPr>
              <p:cNvPr id="129" name="AutoShape 116"/>
              <p:cNvSpPr>
                <a:spLocks noChangeArrowheads="1"/>
              </p:cNvSpPr>
              <p:nvPr/>
            </p:nvSpPr>
            <p:spPr bwMode="auto">
              <a:xfrm>
                <a:off x="1565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0" name="AutoShape 117"/>
              <p:cNvSpPr>
                <a:spLocks noChangeArrowheads="1"/>
              </p:cNvSpPr>
              <p:nvPr/>
            </p:nvSpPr>
            <p:spPr bwMode="auto">
              <a:xfrm>
                <a:off x="1837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" name="AutoShape 118"/>
              <p:cNvSpPr>
                <a:spLocks noChangeArrowheads="1"/>
              </p:cNvSpPr>
              <p:nvPr/>
            </p:nvSpPr>
            <p:spPr bwMode="auto">
              <a:xfrm>
                <a:off x="2109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" name="AutoShape 119"/>
              <p:cNvSpPr>
                <a:spLocks noChangeArrowheads="1"/>
              </p:cNvSpPr>
              <p:nvPr/>
            </p:nvSpPr>
            <p:spPr bwMode="auto">
              <a:xfrm>
                <a:off x="2381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22" name="Group 120"/>
            <p:cNvGrpSpPr>
              <a:grpSpLocks/>
            </p:cNvGrpSpPr>
            <p:nvPr/>
          </p:nvGrpSpPr>
          <p:grpSpPr bwMode="auto">
            <a:xfrm>
              <a:off x="1293" y="2659"/>
              <a:ext cx="1156" cy="340"/>
              <a:chOff x="1565" y="2387"/>
              <a:chExt cx="1156" cy="340"/>
            </a:xfrm>
            <a:grpFill/>
          </p:grpSpPr>
          <p:sp>
            <p:nvSpPr>
              <p:cNvPr id="124" name="AutoShape 122"/>
              <p:cNvSpPr>
                <a:spLocks noChangeArrowheads="1"/>
              </p:cNvSpPr>
              <p:nvPr/>
            </p:nvSpPr>
            <p:spPr bwMode="auto">
              <a:xfrm>
                <a:off x="1565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" name="AutoShape 123"/>
              <p:cNvSpPr>
                <a:spLocks noChangeArrowheads="1"/>
              </p:cNvSpPr>
              <p:nvPr/>
            </p:nvSpPr>
            <p:spPr bwMode="auto">
              <a:xfrm>
                <a:off x="1837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6" name="AutoShape 124"/>
              <p:cNvSpPr>
                <a:spLocks noChangeArrowheads="1"/>
              </p:cNvSpPr>
              <p:nvPr/>
            </p:nvSpPr>
            <p:spPr bwMode="auto">
              <a:xfrm>
                <a:off x="2109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" name="AutoShape 125"/>
              <p:cNvSpPr>
                <a:spLocks noChangeArrowheads="1"/>
              </p:cNvSpPr>
              <p:nvPr/>
            </p:nvSpPr>
            <p:spPr bwMode="auto">
              <a:xfrm>
                <a:off x="2381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143" name="Group 126"/>
          <p:cNvGrpSpPr>
            <a:grpSpLocks/>
          </p:cNvGrpSpPr>
          <p:nvPr/>
        </p:nvGrpSpPr>
        <p:grpSpPr bwMode="auto">
          <a:xfrm>
            <a:off x="4844521" y="2076469"/>
            <a:ext cx="1569660" cy="539750"/>
            <a:chOff x="1293" y="2568"/>
            <a:chExt cx="1247" cy="431"/>
          </a:xfrm>
          <a:blipFill>
            <a:blip r:embed="rId3"/>
            <a:tile tx="0" ty="0" sx="100000" sy="100000" flip="none" algn="tl"/>
          </a:blipFill>
        </p:grpSpPr>
        <p:grpSp>
          <p:nvGrpSpPr>
            <p:cNvPr id="146" name="Group 139"/>
            <p:cNvGrpSpPr>
              <a:grpSpLocks/>
            </p:cNvGrpSpPr>
            <p:nvPr/>
          </p:nvGrpSpPr>
          <p:grpSpPr bwMode="auto">
            <a:xfrm>
              <a:off x="1384" y="2568"/>
              <a:ext cx="1156" cy="340"/>
              <a:chOff x="1565" y="2387"/>
              <a:chExt cx="1156" cy="340"/>
            </a:xfrm>
            <a:grpFill/>
          </p:grpSpPr>
          <p:sp>
            <p:nvSpPr>
              <p:cNvPr id="154" name="AutoShape 141"/>
              <p:cNvSpPr>
                <a:spLocks noChangeArrowheads="1"/>
              </p:cNvSpPr>
              <p:nvPr/>
            </p:nvSpPr>
            <p:spPr bwMode="auto">
              <a:xfrm>
                <a:off x="1565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5" name="AutoShape 142"/>
              <p:cNvSpPr>
                <a:spLocks noChangeArrowheads="1"/>
              </p:cNvSpPr>
              <p:nvPr/>
            </p:nvSpPr>
            <p:spPr bwMode="auto">
              <a:xfrm>
                <a:off x="1837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6" name="AutoShape 143"/>
              <p:cNvSpPr>
                <a:spLocks noChangeArrowheads="1"/>
              </p:cNvSpPr>
              <p:nvPr/>
            </p:nvSpPr>
            <p:spPr bwMode="auto">
              <a:xfrm>
                <a:off x="2109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7" name="AutoShape 144"/>
              <p:cNvSpPr>
                <a:spLocks noChangeArrowheads="1"/>
              </p:cNvSpPr>
              <p:nvPr/>
            </p:nvSpPr>
            <p:spPr bwMode="auto">
              <a:xfrm>
                <a:off x="2381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47" name="Group 145"/>
            <p:cNvGrpSpPr>
              <a:grpSpLocks/>
            </p:cNvGrpSpPr>
            <p:nvPr/>
          </p:nvGrpSpPr>
          <p:grpSpPr bwMode="auto">
            <a:xfrm>
              <a:off x="1293" y="2659"/>
              <a:ext cx="1156" cy="340"/>
              <a:chOff x="1565" y="2387"/>
              <a:chExt cx="1156" cy="340"/>
            </a:xfrm>
            <a:grpFill/>
          </p:grpSpPr>
          <p:sp>
            <p:nvSpPr>
              <p:cNvPr id="149" name="AutoShape 147"/>
              <p:cNvSpPr>
                <a:spLocks noChangeArrowheads="1"/>
              </p:cNvSpPr>
              <p:nvPr/>
            </p:nvSpPr>
            <p:spPr bwMode="auto">
              <a:xfrm>
                <a:off x="1565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0" name="AutoShape 148"/>
              <p:cNvSpPr>
                <a:spLocks noChangeArrowheads="1"/>
              </p:cNvSpPr>
              <p:nvPr/>
            </p:nvSpPr>
            <p:spPr bwMode="auto">
              <a:xfrm>
                <a:off x="1837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1" name="AutoShape 149"/>
              <p:cNvSpPr>
                <a:spLocks noChangeArrowheads="1"/>
              </p:cNvSpPr>
              <p:nvPr/>
            </p:nvSpPr>
            <p:spPr bwMode="auto">
              <a:xfrm>
                <a:off x="2109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2" name="AutoShape 150"/>
              <p:cNvSpPr>
                <a:spLocks noChangeArrowheads="1"/>
              </p:cNvSpPr>
              <p:nvPr/>
            </p:nvSpPr>
            <p:spPr bwMode="auto">
              <a:xfrm>
                <a:off x="2381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168" name="Text Box 151"/>
          <p:cNvSpPr txBox="1">
            <a:spLocks noChangeArrowheads="1"/>
          </p:cNvSpPr>
          <p:nvPr/>
        </p:nvSpPr>
        <p:spPr bwMode="auto">
          <a:xfrm>
            <a:off x="3995936" y="1268760"/>
            <a:ext cx="25923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 3</a:t>
            </a:r>
          </a:p>
        </p:txBody>
      </p:sp>
      <p:sp>
        <p:nvSpPr>
          <p:cNvPr id="170" name="Text Box 153"/>
          <p:cNvSpPr txBox="1">
            <a:spLocks noChangeArrowheads="1"/>
          </p:cNvSpPr>
          <p:nvPr/>
        </p:nvSpPr>
        <p:spPr bwMode="auto">
          <a:xfrm>
            <a:off x="6456081" y="3113603"/>
            <a:ext cx="242400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a, b, c – délky hran kvádru</a:t>
            </a:r>
          </a:p>
        </p:txBody>
      </p:sp>
      <p:grpSp>
        <p:nvGrpSpPr>
          <p:cNvPr id="194" name="Group 16"/>
          <p:cNvGrpSpPr>
            <a:grpSpLocks/>
          </p:cNvGrpSpPr>
          <p:nvPr/>
        </p:nvGrpSpPr>
        <p:grpSpPr bwMode="auto">
          <a:xfrm>
            <a:off x="611560" y="2529210"/>
            <a:ext cx="1116013" cy="539750"/>
            <a:chOff x="703" y="1570"/>
            <a:chExt cx="1066" cy="522"/>
          </a:xfrm>
          <a:blipFill>
            <a:blip r:embed="rId3"/>
            <a:tile tx="0" ty="0" sx="100000" sy="100000" flip="none" algn="tl"/>
          </a:blipFill>
        </p:grpSpPr>
        <p:grpSp>
          <p:nvGrpSpPr>
            <p:cNvPr id="195" name="Group 14"/>
            <p:cNvGrpSpPr>
              <a:grpSpLocks/>
            </p:cNvGrpSpPr>
            <p:nvPr/>
          </p:nvGrpSpPr>
          <p:grpSpPr bwMode="auto">
            <a:xfrm>
              <a:off x="793" y="1570"/>
              <a:ext cx="976" cy="431"/>
              <a:chOff x="793" y="1570"/>
              <a:chExt cx="976" cy="431"/>
            </a:xfrm>
            <a:grpFill/>
          </p:grpSpPr>
          <p:sp>
            <p:nvSpPr>
              <p:cNvPr id="199" name="AutoShape 5"/>
              <p:cNvSpPr>
                <a:spLocks noChangeArrowheads="1"/>
              </p:cNvSpPr>
              <p:nvPr/>
            </p:nvSpPr>
            <p:spPr bwMode="auto">
              <a:xfrm>
                <a:off x="884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0" name="AutoShape 7"/>
              <p:cNvSpPr>
                <a:spLocks noChangeArrowheads="1"/>
              </p:cNvSpPr>
              <p:nvPr/>
            </p:nvSpPr>
            <p:spPr bwMode="auto">
              <a:xfrm>
                <a:off x="1156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1" name="AutoShape 9"/>
              <p:cNvSpPr>
                <a:spLocks noChangeArrowheads="1"/>
              </p:cNvSpPr>
              <p:nvPr/>
            </p:nvSpPr>
            <p:spPr bwMode="auto">
              <a:xfrm>
                <a:off x="1429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2" name="AutoShape 10"/>
              <p:cNvSpPr>
                <a:spLocks noChangeArrowheads="1"/>
              </p:cNvSpPr>
              <p:nvPr/>
            </p:nvSpPr>
            <p:spPr bwMode="auto">
              <a:xfrm>
                <a:off x="793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3" name="AutoShape 6"/>
              <p:cNvSpPr>
                <a:spLocks noChangeArrowheads="1"/>
              </p:cNvSpPr>
              <p:nvPr/>
            </p:nvSpPr>
            <p:spPr bwMode="auto">
              <a:xfrm>
                <a:off x="1066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4" name="AutoShape 11"/>
              <p:cNvSpPr>
                <a:spLocks noChangeArrowheads="1"/>
              </p:cNvSpPr>
              <p:nvPr/>
            </p:nvSpPr>
            <p:spPr bwMode="auto">
              <a:xfrm>
                <a:off x="1338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96" name="AutoShape 12"/>
            <p:cNvSpPr>
              <a:spLocks noChangeArrowheads="1"/>
            </p:cNvSpPr>
            <p:nvPr/>
          </p:nvSpPr>
          <p:spPr bwMode="auto">
            <a:xfrm>
              <a:off x="703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7" name="AutoShape 13"/>
            <p:cNvSpPr>
              <a:spLocks noChangeArrowheads="1"/>
            </p:cNvSpPr>
            <p:nvPr/>
          </p:nvSpPr>
          <p:spPr bwMode="auto">
            <a:xfrm>
              <a:off x="975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8" name="AutoShape 15"/>
            <p:cNvSpPr>
              <a:spLocks noChangeArrowheads="1"/>
            </p:cNvSpPr>
            <p:nvPr/>
          </p:nvSpPr>
          <p:spPr bwMode="auto">
            <a:xfrm>
              <a:off x="1247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05" name="Group 28"/>
          <p:cNvGrpSpPr>
            <a:grpSpLocks/>
          </p:cNvGrpSpPr>
          <p:nvPr/>
        </p:nvGrpSpPr>
        <p:grpSpPr bwMode="auto">
          <a:xfrm>
            <a:off x="611560" y="2276872"/>
            <a:ext cx="1116013" cy="539750"/>
            <a:chOff x="703" y="1570"/>
            <a:chExt cx="1066" cy="522"/>
          </a:xfrm>
          <a:blipFill>
            <a:blip r:embed="rId3"/>
            <a:tile tx="0" ty="0" sx="100000" sy="100000" flip="none" algn="tl"/>
          </a:blipFill>
        </p:grpSpPr>
        <p:grpSp>
          <p:nvGrpSpPr>
            <p:cNvPr id="206" name="Group 29"/>
            <p:cNvGrpSpPr>
              <a:grpSpLocks/>
            </p:cNvGrpSpPr>
            <p:nvPr/>
          </p:nvGrpSpPr>
          <p:grpSpPr bwMode="auto">
            <a:xfrm>
              <a:off x="793" y="1570"/>
              <a:ext cx="976" cy="431"/>
              <a:chOff x="793" y="1570"/>
              <a:chExt cx="976" cy="431"/>
            </a:xfrm>
            <a:grpFill/>
          </p:grpSpPr>
          <p:sp>
            <p:nvSpPr>
              <p:cNvPr id="210" name="AutoShape 30"/>
              <p:cNvSpPr>
                <a:spLocks noChangeArrowheads="1"/>
              </p:cNvSpPr>
              <p:nvPr/>
            </p:nvSpPr>
            <p:spPr bwMode="auto">
              <a:xfrm>
                <a:off x="884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" name="AutoShape 31"/>
              <p:cNvSpPr>
                <a:spLocks noChangeArrowheads="1"/>
              </p:cNvSpPr>
              <p:nvPr/>
            </p:nvSpPr>
            <p:spPr bwMode="auto">
              <a:xfrm>
                <a:off x="1156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2" name="AutoShape 32"/>
              <p:cNvSpPr>
                <a:spLocks noChangeArrowheads="1"/>
              </p:cNvSpPr>
              <p:nvPr/>
            </p:nvSpPr>
            <p:spPr bwMode="auto">
              <a:xfrm>
                <a:off x="1429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3" name="AutoShape 33"/>
              <p:cNvSpPr>
                <a:spLocks noChangeArrowheads="1"/>
              </p:cNvSpPr>
              <p:nvPr/>
            </p:nvSpPr>
            <p:spPr bwMode="auto">
              <a:xfrm>
                <a:off x="793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4" name="AutoShape 34"/>
              <p:cNvSpPr>
                <a:spLocks noChangeArrowheads="1"/>
              </p:cNvSpPr>
              <p:nvPr/>
            </p:nvSpPr>
            <p:spPr bwMode="auto">
              <a:xfrm>
                <a:off x="1066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" name="AutoShape 35"/>
              <p:cNvSpPr>
                <a:spLocks noChangeArrowheads="1"/>
              </p:cNvSpPr>
              <p:nvPr/>
            </p:nvSpPr>
            <p:spPr bwMode="auto">
              <a:xfrm>
                <a:off x="1338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07" name="AutoShape 36"/>
            <p:cNvSpPr>
              <a:spLocks noChangeArrowheads="1"/>
            </p:cNvSpPr>
            <p:nvPr/>
          </p:nvSpPr>
          <p:spPr bwMode="auto">
            <a:xfrm>
              <a:off x="703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8" name="AutoShape 37"/>
            <p:cNvSpPr>
              <a:spLocks noChangeArrowheads="1"/>
            </p:cNvSpPr>
            <p:nvPr/>
          </p:nvSpPr>
          <p:spPr bwMode="auto">
            <a:xfrm>
              <a:off x="975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9" name="AutoShape 38"/>
            <p:cNvSpPr>
              <a:spLocks noChangeArrowheads="1"/>
            </p:cNvSpPr>
            <p:nvPr/>
          </p:nvSpPr>
          <p:spPr bwMode="auto">
            <a:xfrm>
              <a:off x="1247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16" name="Group 17"/>
          <p:cNvGrpSpPr>
            <a:grpSpLocks/>
          </p:cNvGrpSpPr>
          <p:nvPr/>
        </p:nvGrpSpPr>
        <p:grpSpPr bwMode="auto">
          <a:xfrm>
            <a:off x="611560" y="2069764"/>
            <a:ext cx="1116013" cy="539750"/>
            <a:chOff x="703" y="1570"/>
            <a:chExt cx="1066" cy="522"/>
          </a:xfrm>
          <a:blipFill>
            <a:blip r:embed="rId3"/>
            <a:tile tx="0" ty="0" sx="100000" sy="100000" flip="none" algn="tl"/>
          </a:blipFill>
        </p:grpSpPr>
        <p:grpSp>
          <p:nvGrpSpPr>
            <p:cNvPr id="217" name="Group 18"/>
            <p:cNvGrpSpPr>
              <a:grpSpLocks/>
            </p:cNvGrpSpPr>
            <p:nvPr/>
          </p:nvGrpSpPr>
          <p:grpSpPr bwMode="auto">
            <a:xfrm>
              <a:off x="793" y="1570"/>
              <a:ext cx="976" cy="431"/>
              <a:chOff x="793" y="1570"/>
              <a:chExt cx="976" cy="431"/>
            </a:xfrm>
            <a:grpFill/>
          </p:grpSpPr>
          <p:sp>
            <p:nvSpPr>
              <p:cNvPr id="221" name="AutoShape 19"/>
              <p:cNvSpPr>
                <a:spLocks noChangeArrowheads="1"/>
              </p:cNvSpPr>
              <p:nvPr/>
            </p:nvSpPr>
            <p:spPr bwMode="auto">
              <a:xfrm>
                <a:off x="884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2" name="AutoShape 20"/>
              <p:cNvSpPr>
                <a:spLocks noChangeArrowheads="1"/>
              </p:cNvSpPr>
              <p:nvPr/>
            </p:nvSpPr>
            <p:spPr bwMode="auto">
              <a:xfrm>
                <a:off x="1156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3" name="AutoShape 21"/>
              <p:cNvSpPr>
                <a:spLocks noChangeArrowheads="1"/>
              </p:cNvSpPr>
              <p:nvPr/>
            </p:nvSpPr>
            <p:spPr bwMode="auto">
              <a:xfrm>
                <a:off x="1429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4" name="AutoShape 22"/>
              <p:cNvSpPr>
                <a:spLocks noChangeArrowheads="1"/>
              </p:cNvSpPr>
              <p:nvPr/>
            </p:nvSpPr>
            <p:spPr bwMode="auto">
              <a:xfrm>
                <a:off x="793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5" name="AutoShape 23"/>
              <p:cNvSpPr>
                <a:spLocks noChangeArrowheads="1"/>
              </p:cNvSpPr>
              <p:nvPr/>
            </p:nvSpPr>
            <p:spPr bwMode="auto">
              <a:xfrm>
                <a:off x="1066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6" name="AutoShape 24"/>
              <p:cNvSpPr>
                <a:spLocks noChangeArrowheads="1"/>
              </p:cNvSpPr>
              <p:nvPr/>
            </p:nvSpPr>
            <p:spPr bwMode="auto">
              <a:xfrm>
                <a:off x="1338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18" name="AutoShape 25"/>
            <p:cNvSpPr>
              <a:spLocks noChangeArrowheads="1"/>
            </p:cNvSpPr>
            <p:nvPr/>
          </p:nvSpPr>
          <p:spPr bwMode="auto">
            <a:xfrm>
              <a:off x="703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9" name="AutoShape 26"/>
            <p:cNvSpPr>
              <a:spLocks noChangeArrowheads="1"/>
            </p:cNvSpPr>
            <p:nvPr/>
          </p:nvSpPr>
          <p:spPr bwMode="auto">
            <a:xfrm>
              <a:off x="975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0" name="AutoShape 27"/>
            <p:cNvSpPr>
              <a:spLocks noChangeArrowheads="1"/>
            </p:cNvSpPr>
            <p:nvPr/>
          </p:nvSpPr>
          <p:spPr bwMode="auto">
            <a:xfrm>
              <a:off x="1247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cxnSp>
        <p:nvCxnSpPr>
          <p:cNvPr id="8" name="Přímá spojnice 7"/>
          <p:cNvCxnSpPr/>
          <p:nvPr/>
        </p:nvCxnSpPr>
        <p:spPr>
          <a:xfrm flipV="1">
            <a:off x="0" y="3421380"/>
            <a:ext cx="9144000" cy="7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4"/>
          <p:cNvSpPr txBox="1">
            <a:spLocks noChangeArrowheads="1"/>
          </p:cNvSpPr>
          <p:nvPr/>
        </p:nvSpPr>
        <p:spPr>
          <a:xfrm>
            <a:off x="4360406" y="3212976"/>
            <a:ext cx="4783594" cy="702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Vypočítej objem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kvádru z obrázku. </a:t>
            </a:r>
            <a:endParaRPr lang="cs-CZ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Line 7"/>
          <p:cNvSpPr>
            <a:spLocks noChangeShapeType="1"/>
          </p:cNvSpPr>
          <p:nvPr/>
        </p:nvSpPr>
        <p:spPr bwMode="auto">
          <a:xfrm flipH="1">
            <a:off x="135075" y="5575178"/>
            <a:ext cx="860" cy="3457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43" name="Line 8"/>
          <p:cNvSpPr>
            <a:spLocks noChangeShapeType="1"/>
          </p:cNvSpPr>
          <p:nvPr/>
        </p:nvSpPr>
        <p:spPr bwMode="auto">
          <a:xfrm>
            <a:off x="1074297" y="5623181"/>
            <a:ext cx="0" cy="2843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/>
          </a:p>
        </p:txBody>
      </p:sp>
      <p:sp>
        <p:nvSpPr>
          <p:cNvPr id="244" name="Line 9"/>
          <p:cNvSpPr>
            <a:spLocks noChangeShapeType="1"/>
          </p:cNvSpPr>
          <p:nvPr/>
        </p:nvSpPr>
        <p:spPr bwMode="auto">
          <a:xfrm flipV="1">
            <a:off x="135075" y="5902503"/>
            <a:ext cx="950737" cy="184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/>
          </a:p>
        </p:txBody>
      </p:sp>
      <p:sp>
        <p:nvSpPr>
          <p:cNvPr id="245" name="Line 12"/>
          <p:cNvSpPr>
            <a:spLocks noChangeShapeType="1"/>
          </p:cNvSpPr>
          <p:nvPr/>
        </p:nvSpPr>
        <p:spPr bwMode="auto">
          <a:xfrm rot="16200000">
            <a:off x="1505045" y="5186583"/>
            <a:ext cx="1" cy="2292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/>
          </a:p>
        </p:txBody>
      </p:sp>
      <p:sp>
        <p:nvSpPr>
          <p:cNvPr id="247" name="Line 14"/>
          <p:cNvSpPr>
            <a:spLocks noChangeShapeType="1"/>
          </p:cNvSpPr>
          <p:nvPr/>
        </p:nvSpPr>
        <p:spPr bwMode="auto">
          <a:xfrm rot="16200000" flipV="1">
            <a:off x="1151617" y="4833157"/>
            <a:ext cx="93610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48" name="Text Box 15"/>
          <p:cNvSpPr txBox="1">
            <a:spLocks noChangeArrowheads="1"/>
          </p:cNvSpPr>
          <p:nvPr/>
        </p:nvSpPr>
        <p:spPr bwMode="auto">
          <a:xfrm rot="16200000">
            <a:off x="1161735" y="4552898"/>
            <a:ext cx="10418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 =  4 cm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Line 17"/>
          <p:cNvSpPr>
            <a:spLocks noChangeShapeType="1"/>
          </p:cNvSpPr>
          <p:nvPr/>
        </p:nvSpPr>
        <p:spPr bwMode="auto">
          <a:xfrm>
            <a:off x="1381532" y="5296705"/>
            <a:ext cx="166556" cy="189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/>
          </a:p>
        </p:txBody>
      </p:sp>
      <p:sp>
        <p:nvSpPr>
          <p:cNvPr id="250" name="Line 18"/>
          <p:cNvSpPr>
            <a:spLocks noChangeShapeType="1"/>
          </p:cNvSpPr>
          <p:nvPr/>
        </p:nvSpPr>
        <p:spPr bwMode="auto">
          <a:xfrm>
            <a:off x="1065584" y="5606747"/>
            <a:ext cx="166556" cy="189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51" name="Line 20"/>
          <p:cNvSpPr>
            <a:spLocks noChangeShapeType="1"/>
          </p:cNvSpPr>
          <p:nvPr/>
        </p:nvSpPr>
        <p:spPr bwMode="auto">
          <a:xfrm flipH="1">
            <a:off x="1239280" y="5463729"/>
            <a:ext cx="304893" cy="3326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2" name="Text Box 21"/>
          <p:cNvSpPr txBox="1">
            <a:spLocks noChangeArrowheads="1"/>
          </p:cNvSpPr>
          <p:nvPr/>
        </p:nvSpPr>
        <p:spPr bwMode="auto">
          <a:xfrm rot="18707153">
            <a:off x="1125619" y="5495419"/>
            <a:ext cx="7583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= 4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cm</a:t>
            </a:r>
          </a:p>
        </p:txBody>
      </p:sp>
      <p:sp>
        <p:nvSpPr>
          <p:cNvPr id="253" name="Line 12"/>
          <p:cNvSpPr>
            <a:spLocks noChangeShapeType="1"/>
          </p:cNvSpPr>
          <p:nvPr/>
        </p:nvSpPr>
        <p:spPr bwMode="auto">
          <a:xfrm rot="16200000">
            <a:off x="1505045" y="4250477"/>
            <a:ext cx="1" cy="2292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/>
          </a:p>
        </p:txBody>
      </p:sp>
      <p:sp>
        <p:nvSpPr>
          <p:cNvPr id="254" name="Text Box 10"/>
          <p:cNvSpPr txBox="1">
            <a:spLocks noChangeArrowheads="1"/>
          </p:cNvSpPr>
          <p:nvPr/>
        </p:nvSpPr>
        <p:spPr bwMode="auto">
          <a:xfrm>
            <a:off x="-159893" y="5847572"/>
            <a:ext cx="1727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cm</a:t>
            </a:r>
          </a:p>
        </p:txBody>
      </p:sp>
      <p:sp>
        <p:nvSpPr>
          <p:cNvPr id="255" name="Text Box 22"/>
          <p:cNvSpPr txBox="1">
            <a:spLocks noChangeArrowheads="1"/>
          </p:cNvSpPr>
          <p:nvPr/>
        </p:nvSpPr>
        <p:spPr bwMode="auto">
          <a:xfrm>
            <a:off x="6374021" y="4269824"/>
            <a:ext cx="19431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a . b . c</a:t>
            </a:r>
          </a:p>
        </p:txBody>
      </p:sp>
      <p:sp>
        <p:nvSpPr>
          <p:cNvPr id="256" name="Text Box 23"/>
          <p:cNvSpPr txBox="1">
            <a:spLocks noChangeArrowheads="1"/>
          </p:cNvSpPr>
          <p:nvPr/>
        </p:nvSpPr>
        <p:spPr bwMode="auto">
          <a:xfrm>
            <a:off x="6397284" y="4612468"/>
            <a:ext cx="1943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cs-CZ" sz="1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Text Box 24"/>
          <p:cNvSpPr txBox="1">
            <a:spLocks noChangeArrowheads="1"/>
          </p:cNvSpPr>
          <p:nvPr/>
        </p:nvSpPr>
        <p:spPr bwMode="auto">
          <a:xfrm>
            <a:off x="6394245" y="4884065"/>
            <a:ext cx="19431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cs-CZ" sz="1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72 </a:t>
            </a:r>
            <a:r>
              <a:rPr lang="cs-CZ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cs-CZ" sz="1600" b="1" i="1" u="sng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58" name="Text Box 25"/>
          <p:cNvSpPr txBox="1">
            <a:spLocks noChangeArrowheads="1"/>
          </p:cNvSpPr>
          <p:nvPr/>
        </p:nvSpPr>
        <p:spPr bwMode="auto">
          <a:xfrm>
            <a:off x="6252225" y="5301208"/>
            <a:ext cx="28053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Objem kvádru na obrázku je 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72 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cs-CZ" sz="1400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9" name="Rectangle 4"/>
          <p:cNvSpPr txBox="1">
            <a:spLocks noChangeArrowheads="1"/>
          </p:cNvSpPr>
          <p:nvPr/>
        </p:nvSpPr>
        <p:spPr>
          <a:xfrm>
            <a:off x="0" y="3306536"/>
            <a:ext cx="4783594" cy="770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Vypočítej objem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krychle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 obrázku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(můžeš kliknout na řešení)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" name="Text Box 10"/>
          <p:cNvSpPr txBox="1">
            <a:spLocks noChangeArrowheads="1"/>
          </p:cNvSpPr>
          <p:nvPr/>
        </p:nvSpPr>
        <p:spPr bwMode="auto">
          <a:xfrm>
            <a:off x="4247713" y="6028343"/>
            <a:ext cx="1727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cm</a:t>
            </a:r>
          </a:p>
        </p:txBody>
      </p:sp>
      <p:sp>
        <p:nvSpPr>
          <p:cNvPr id="263" name="Line 7"/>
          <p:cNvSpPr>
            <a:spLocks noChangeShapeType="1"/>
          </p:cNvSpPr>
          <p:nvPr/>
        </p:nvSpPr>
        <p:spPr bwMode="auto">
          <a:xfrm>
            <a:off x="4555529" y="5807088"/>
            <a:ext cx="0" cy="2843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64" name="Line 7"/>
          <p:cNvSpPr>
            <a:spLocks noChangeShapeType="1"/>
          </p:cNvSpPr>
          <p:nvPr/>
        </p:nvSpPr>
        <p:spPr bwMode="auto">
          <a:xfrm>
            <a:off x="5493728" y="5818901"/>
            <a:ext cx="0" cy="2843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65" name="Line 9"/>
          <p:cNvSpPr>
            <a:spLocks noChangeShapeType="1"/>
          </p:cNvSpPr>
          <p:nvPr/>
        </p:nvSpPr>
        <p:spPr bwMode="auto">
          <a:xfrm>
            <a:off x="4555529" y="6103285"/>
            <a:ext cx="9359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/>
          </a:p>
        </p:txBody>
      </p:sp>
      <p:sp>
        <p:nvSpPr>
          <p:cNvPr id="266" name="Line 18"/>
          <p:cNvSpPr>
            <a:spLocks noChangeShapeType="1"/>
          </p:cNvSpPr>
          <p:nvPr/>
        </p:nvSpPr>
        <p:spPr bwMode="auto">
          <a:xfrm>
            <a:off x="5485355" y="5826182"/>
            <a:ext cx="166556" cy="189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67" name="Line 18"/>
          <p:cNvSpPr>
            <a:spLocks noChangeShapeType="1"/>
          </p:cNvSpPr>
          <p:nvPr/>
        </p:nvSpPr>
        <p:spPr bwMode="auto">
          <a:xfrm>
            <a:off x="5790572" y="5575784"/>
            <a:ext cx="153141" cy="1524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68" name="Line 20"/>
          <p:cNvSpPr>
            <a:spLocks noChangeShapeType="1"/>
          </p:cNvSpPr>
          <p:nvPr/>
        </p:nvSpPr>
        <p:spPr bwMode="auto">
          <a:xfrm flipH="1">
            <a:off x="5648558" y="5728265"/>
            <a:ext cx="295155" cy="3021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0" name="Text Box 21"/>
          <p:cNvSpPr txBox="1">
            <a:spLocks noChangeArrowheads="1"/>
          </p:cNvSpPr>
          <p:nvPr/>
        </p:nvSpPr>
        <p:spPr bwMode="auto">
          <a:xfrm rot="18707153">
            <a:off x="5522573" y="5774946"/>
            <a:ext cx="7583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cm</a:t>
            </a:r>
          </a:p>
        </p:txBody>
      </p:sp>
      <p:sp>
        <p:nvSpPr>
          <p:cNvPr id="271" name="Line 12"/>
          <p:cNvSpPr>
            <a:spLocks noChangeShapeType="1"/>
          </p:cNvSpPr>
          <p:nvPr/>
        </p:nvSpPr>
        <p:spPr bwMode="auto">
          <a:xfrm rot="16200000">
            <a:off x="5910763" y="4084789"/>
            <a:ext cx="1" cy="2292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/>
          </a:p>
        </p:txBody>
      </p:sp>
      <p:sp>
        <p:nvSpPr>
          <p:cNvPr id="272" name="Line 12"/>
          <p:cNvSpPr>
            <a:spLocks noChangeShapeType="1"/>
          </p:cNvSpPr>
          <p:nvPr/>
        </p:nvSpPr>
        <p:spPr bwMode="auto">
          <a:xfrm rot="16200000">
            <a:off x="5910762" y="5461158"/>
            <a:ext cx="1" cy="2292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/>
          </a:p>
        </p:txBody>
      </p:sp>
      <p:sp>
        <p:nvSpPr>
          <p:cNvPr id="273" name="Line 14"/>
          <p:cNvSpPr>
            <a:spLocks noChangeShapeType="1"/>
          </p:cNvSpPr>
          <p:nvPr/>
        </p:nvSpPr>
        <p:spPr bwMode="auto">
          <a:xfrm rot="16200000">
            <a:off x="5315161" y="4896291"/>
            <a:ext cx="1420455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75" name="Text Box 15"/>
          <p:cNvSpPr txBox="1">
            <a:spLocks noChangeArrowheads="1"/>
          </p:cNvSpPr>
          <p:nvPr/>
        </p:nvSpPr>
        <p:spPr bwMode="auto">
          <a:xfrm rot="16200000">
            <a:off x="5605210" y="4878988"/>
            <a:ext cx="10418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=  6 cm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8" name="Text Box 25"/>
          <p:cNvSpPr txBox="1">
            <a:spLocks noChangeArrowheads="1"/>
          </p:cNvSpPr>
          <p:nvPr/>
        </p:nvSpPr>
        <p:spPr bwMode="auto">
          <a:xfrm>
            <a:off x="1979713" y="5330793"/>
            <a:ext cx="25062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Objem 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krychle 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obrázku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64 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cs-CZ" sz="1400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6" name="Text Box 22"/>
          <p:cNvSpPr txBox="1">
            <a:spLocks noChangeArrowheads="1"/>
          </p:cNvSpPr>
          <p:nvPr/>
        </p:nvSpPr>
        <p:spPr bwMode="auto">
          <a:xfrm>
            <a:off x="2052836" y="4352844"/>
            <a:ext cx="19431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a . </a:t>
            </a:r>
            <a:r>
              <a:rPr lang="cs-C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7" name="Text Box 23"/>
          <p:cNvSpPr txBox="1">
            <a:spLocks noChangeArrowheads="1"/>
          </p:cNvSpPr>
          <p:nvPr/>
        </p:nvSpPr>
        <p:spPr bwMode="auto">
          <a:xfrm>
            <a:off x="2051719" y="4730305"/>
            <a:ext cx="1943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cs-CZ" sz="1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" name="Text Box 24"/>
          <p:cNvSpPr txBox="1">
            <a:spLocks noChangeArrowheads="1"/>
          </p:cNvSpPr>
          <p:nvPr/>
        </p:nvSpPr>
        <p:spPr bwMode="auto">
          <a:xfrm>
            <a:off x="2051720" y="4999771"/>
            <a:ext cx="19431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cs-CZ" sz="1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64 </a:t>
            </a:r>
            <a:r>
              <a:rPr lang="cs-CZ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cs-CZ" sz="1600" b="1" i="1" u="sng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105207" y="3983512"/>
            <a:ext cx="143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0" name="TextovéPole 279"/>
          <p:cNvSpPr txBox="1"/>
          <p:nvPr/>
        </p:nvSpPr>
        <p:spPr>
          <a:xfrm>
            <a:off x="6422497" y="3967800"/>
            <a:ext cx="143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AutoShape 5"/>
          <p:cNvSpPr>
            <a:spLocks noChangeArrowheads="1"/>
          </p:cNvSpPr>
          <p:nvPr/>
        </p:nvSpPr>
        <p:spPr bwMode="auto">
          <a:xfrm>
            <a:off x="135075" y="4336913"/>
            <a:ext cx="1235043" cy="1294184"/>
          </a:xfrm>
          <a:prstGeom prst="cube">
            <a:avLst>
              <a:gd name="adj" fmla="val 25000"/>
            </a:avLst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61" name="AutoShape 5"/>
          <p:cNvSpPr>
            <a:spLocks noChangeArrowheads="1"/>
          </p:cNvSpPr>
          <p:nvPr/>
        </p:nvSpPr>
        <p:spPr bwMode="auto">
          <a:xfrm>
            <a:off x="4555530" y="4181110"/>
            <a:ext cx="1235042" cy="1678453"/>
          </a:xfrm>
          <a:prstGeom prst="cube">
            <a:avLst>
              <a:gd name="adj" fmla="val 25000"/>
            </a:avLst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123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59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0.20833 -0.0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0.20677 -0.0289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0" y="-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0.20677 0.0078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0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0.15209 -0.1256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-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2662 L 0.15209 -0.0833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5532 L 0.15209 -0.0363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-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5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5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5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5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5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5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5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5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5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5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5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5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5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5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5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500"/>
                            </p:stCondLst>
                            <p:childTnLst>
                              <p:par>
                                <p:cTn id="215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21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"/>
                            </p:stCondLst>
                            <p:childTnLst>
                              <p:par>
                                <p:cTn id="2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500"/>
                            </p:stCondLst>
                            <p:childTnLst>
                              <p:par>
                                <p:cTn id="2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3" grpId="0" animBg="1"/>
      <p:bldP spid="169" grpId="0" animBg="1"/>
      <p:bldP spid="260" grpId="0" animBg="1"/>
      <p:bldP spid="240" grpId="0" animBg="1"/>
      <p:bldP spid="5" grpId="0"/>
      <p:bldP spid="10" grpId="0"/>
      <p:bldP spid="10" grpId="1"/>
      <p:bldP spid="22" grpId="0"/>
      <p:bldP spid="24" grpId="0"/>
      <p:bldP spid="92" grpId="0"/>
      <p:bldP spid="92" grpId="1"/>
      <p:bldP spid="168" grpId="0"/>
      <p:bldP spid="170" grpId="0"/>
      <p:bldP spid="227" grpId="0"/>
      <p:bldP spid="242" grpId="0" animBg="1"/>
      <p:bldP spid="243" grpId="0" animBg="1"/>
      <p:bldP spid="244" grpId="0" animBg="1"/>
      <p:bldP spid="245" grpId="0" animBg="1"/>
      <p:bldP spid="247" grpId="0" animBg="1"/>
      <p:bldP spid="248" grpId="0"/>
      <p:bldP spid="249" grpId="0" animBg="1"/>
      <p:bldP spid="250" grpId="0" animBg="1"/>
      <p:bldP spid="251" grpId="0" animBg="1"/>
      <p:bldP spid="252" grpId="0"/>
      <p:bldP spid="253" grpId="0" animBg="1"/>
      <p:bldP spid="254" grpId="0"/>
      <p:bldP spid="255" grpId="0"/>
      <p:bldP spid="256" grpId="0"/>
      <p:bldP spid="257" grpId="0"/>
      <p:bldP spid="258" grpId="0"/>
      <p:bldP spid="259" grpId="0"/>
      <p:bldP spid="262" grpId="0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70" grpId="0"/>
      <p:bldP spid="271" grpId="0" animBg="1"/>
      <p:bldP spid="272" grpId="0" animBg="1"/>
      <p:bldP spid="273" grpId="0" animBg="1"/>
      <p:bldP spid="275" grpId="0"/>
      <p:bldP spid="278" grpId="0"/>
      <p:bldP spid="276" grpId="0"/>
      <p:bldP spid="277" grpId="0"/>
      <p:bldP spid="279" grpId="0"/>
      <p:bldP spid="13" grpId="0"/>
      <p:bldP spid="280" grpId="0"/>
      <p:bldP spid="241" grpId="0" animBg="1"/>
      <p:bldP spid="2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14.4 Převody jednotek objemu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192" y="1196752"/>
            <a:ext cx="822960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Hlavní jednotka: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1 metr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krychlový (kubík) 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- 1 m</a:t>
            </a:r>
            <a:r>
              <a:rPr lang="cs-CZ" sz="16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(objem krychle s hranou délky 1 m) </a:t>
            </a:r>
          </a:p>
          <a:p>
            <a:pPr marL="0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Odvozené jednotky: </a:t>
            </a:r>
          </a:p>
          <a:p>
            <a:pPr marL="0" lvl="0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větší než m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km</a:t>
            </a:r>
            <a:r>
              <a:rPr lang="cs-CZ" sz="1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menší než m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: dm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cm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cs-CZ" sz="1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Jednotky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objemu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kapalin: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Hlavní: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1 litr (l) = 1 dm</a:t>
            </a:r>
            <a:r>
              <a:rPr lang="cs-CZ" sz="16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Odvozené jednotky:</a:t>
            </a:r>
          </a:p>
          <a:p>
            <a:pPr marL="0" lvl="0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větší než litr: hektolitr (hl)</a:t>
            </a:r>
          </a:p>
          <a:p>
            <a:pPr marL="0" lvl="0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menší než litr: decilitr (dl),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centilitr (cl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), mililitr (ml)</a:t>
            </a:r>
          </a:p>
          <a:p>
            <a:pPr marL="0" indent="0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			1 cm</a:t>
            </a:r>
            <a:r>
              <a:rPr lang="cs-CZ" sz="1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1 ml; 1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= 10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hl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84" y="5733256"/>
            <a:ext cx="184100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8EB4E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556792"/>
            <a:ext cx="2304256" cy="995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8EB4E1">
                <a:alpha val="69804"/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4240828"/>
            <a:ext cx="2337045" cy="98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2135882"/>
            <a:ext cx="165618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Šipka doprava 5"/>
          <p:cNvSpPr/>
          <p:nvPr/>
        </p:nvSpPr>
        <p:spPr>
          <a:xfrm>
            <a:off x="3730832" y="2636912"/>
            <a:ext cx="2281328" cy="103315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1dm</a:t>
            </a:r>
            <a:r>
              <a:rPr lang="cs-CZ" sz="1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10cm.10cm.10cm</a:t>
            </a:r>
          </a:p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cs-CZ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1000 </a:t>
            </a:r>
            <a:r>
              <a:rPr lang="cs-CZ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cm</a:t>
            </a:r>
            <a:r>
              <a:rPr lang="cs-CZ" sz="14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cs-CZ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3933056"/>
            <a:ext cx="9144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32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08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14.5 Příklady na převody jednotek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459" y="1043534"/>
            <a:ext cx="8229600" cy="5073427"/>
          </a:xfrm>
        </p:spPr>
        <p:txBody>
          <a:bodyPr>
            <a:normAutofit/>
          </a:bodyPr>
          <a:lstStyle/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Doplň tabulky:</a:t>
            </a:r>
          </a:p>
          <a:p>
            <a:pPr marL="0" indent="0" fontAlgn="base">
              <a:buNone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940807"/>
              </p:ext>
            </p:extLst>
          </p:nvPr>
        </p:nvGraphicFramePr>
        <p:xfrm>
          <a:off x="2665504" y="1118583"/>
          <a:ext cx="5218864" cy="274246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304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</a:t>
                      </a:r>
                      <a:r>
                        <a:rPr kumimoji="0" lang="cs-CZ" sz="16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cs-CZ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dm</a:t>
                      </a:r>
                      <a:r>
                        <a:rPr kumimoji="0" lang="cs-CZ" sz="16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cm</a:t>
                      </a:r>
                      <a:r>
                        <a:rPr kumimoji="0" lang="cs-CZ" sz="16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cs-CZ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mm</a:t>
                      </a:r>
                      <a:r>
                        <a:rPr kumimoji="0" lang="cs-CZ" sz="16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0,0007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2,5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690 000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4,8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0,002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3 000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5" name="Group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640231"/>
              </p:ext>
            </p:extLst>
          </p:nvPr>
        </p:nvGraphicFramePr>
        <p:xfrm>
          <a:off x="1331640" y="4149079"/>
          <a:ext cx="6563071" cy="256950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312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9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hl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dl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cl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ml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0,0987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5,4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25,8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7 892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114 000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29134" y="819524"/>
            <a:ext cx="8457666" cy="598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000" dirty="0">
              <a:latin typeface="+mn-lt"/>
            </a:endParaRPr>
          </a:p>
        </p:txBody>
      </p:sp>
      <p:sp>
        <p:nvSpPr>
          <p:cNvPr id="11" name="Text Box 65"/>
          <p:cNvSpPr txBox="1">
            <a:spLocks noChangeArrowheads="1"/>
          </p:cNvSpPr>
          <p:nvPr/>
        </p:nvSpPr>
        <p:spPr bwMode="auto">
          <a:xfrm>
            <a:off x="4067377" y="3156289"/>
            <a:ext cx="864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68"/>
          <p:cNvSpPr txBox="1">
            <a:spLocks noChangeArrowheads="1"/>
          </p:cNvSpPr>
          <p:nvPr/>
        </p:nvSpPr>
        <p:spPr bwMode="auto">
          <a:xfrm>
            <a:off x="4067944" y="3487205"/>
            <a:ext cx="864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" name="Text Box 70"/>
          <p:cNvSpPr txBox="1">
            <a:spLocks noChangeArrowheads="1"/>
          </p:cNvSpPr>
          <p:nvPr/>
        </p:nvSpPr>
        <p:spPr bwMode="auto">
          <a:xfrm>
            <a:off x="6484963" y="3501008"/>
            <a:ext cx="13994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000 000</a:t>
            </a:r>
          </a:p>
        </p:txBody>
      </p:sp>
      <p:sp>
        <p:nvSpPr>
          <p:cNvPr id="19" name="Text Box 50"/>
          <p:cNvSpPr txBox="1">
            <a:spLocks noChangeArrowheads="1"/>
          </p:cNvSpPr>
          <p:nvPr/>
        </p:nvSpPr>
        <p:spPr bwMode="auto">
          <a:xfrm>
            <a:off x="4094894" y="1442186"/>
            <a:ext cx="864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0,7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5364088" y="1438766"/>
            <a:ext cx="864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700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6588224" y="1412776"/>
            <a:ext cx="13994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700 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</p:txBody>
      </p:sp>
      <p:sp>
        <p:nvSpPr>
          <p:cNvPr id="22" name="Text Box 53"/>
          <p:cNvSpPr txBox="1">
            <a:spLocks noChangeArrowheads="1"/>
          </p:cNvSpPr>
          <p:nvPr/>
        </p:nvSpPr>
        <p:spPr bwMode="auto">
          <a:xfrm>
            <a:off x="4034379" y="1835532"/>
            <a:ext cx="13297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0,0025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2716124" y="1817769"/>
            <a:ext cx="14673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0,0000025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6660232" y="1751848"/>
            <a:ext cx="13994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2 500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56"/>
          <p:cNvSpPr txBox="1">
            <a:spLocks noChangeArrowheads="1"/>
          </p:cNvSpPr>
          <p:nvPr/>
        </p:nvSpPr>
        <p:spPr bwMode="auto">
          <a:xfrm>
            <a:off x="2562476" y="2132856"/>
            <a:ext cx="13614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0,018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57"/>
          <p:cNvSpPr txBox="1">
            <a:spLocks noChangeArrowheads="1"/>
          </p:cNvSpPr>
          <p:nvPr/>
        </p:nvSpPr>
        <p:spPr bwMode="auto">
          <a:xfrm>
            <a:off x="5115811" y="2157525"/>
            <a:ext cx="14004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</p:txBody>
      </p:sp>
      <p:sp>
        <p:nvSpPr>
          <p:cNvPr id="27" name="Text Box 58"/>
          <p:cNvSpPr txBox="1">
            <a:spLocks noChangeArrowheads="1"/>
          </p:cNvSpPr>
          <p:nvPr/>
        </p:nvSpPr>
        <p:spPr bwMode="auto">
          <a:xfrm>
            <a:off x="6126961" y="2121180"/>
            <a:ext cx="19734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000 000</a:t>
            </a:r>
          </a:p>
        </p:txBody>
      </p:sp>
      <p:sp>
        <p:nvSpPr>
          <p:cNvPr id="28" name="Text Box 59"/>
          <p:cNvSpPr txBox="1">
            <a:spLocks noChangeArrowheads="1"/>
          </p:cNvSpPr>
          <p:nvPr/>
        </p:nvSpPr>
        <p:spPr bwMode="auto">
          <a:xfrm>
            <a:off x="2674679" y="2481841"/>
            <a:ext cx="15087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0,00069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60"/>
          <p:cNvSpPr txBox="1">
            <a:spLocks noChangeArrowheads="1"/>
          </p:cNvSpPr>
          <p:nvPr/>
        </p:nvSpPr>
        <p:spPr bwMode="auto">
          <a:xfrm>
            <a:off x="5507537" y="2457561"/>
            <a:ext cx="864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690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61"/>
          <p:cNvSpPr txBox="1">
            <a:spLocks noChangeArrowheads="1"/>
          </p:cNvSpPr>
          <p:nvPr/>
        </p:nvSpPr>
        <p:spPr bwMode="auto">
          <a:xfrm>
            <a:off x="4355976" y="2448680"/>
            <a:ext cx="864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0,69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62"/>
          <p:cNvSpPr txBox="1">
            <a:spLocks noChangeArrowheads="1"/>
          </p:cNvSpPr>
          <p:nvPr/>
        </p:nvSpPr>
        <p:spPr bwMode="auto">
          <a:xfrm>
            <a:off x="5148064" y="2785114"/>
            <a:ext cx="13048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4 800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6198969" y="2836511"/>
            <a:ext cx="19734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4 800 000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64"/>
          <p:cNvSpPr txBox="1">
            <a:spLocks noChangeArrowheads="1"/>
          </p:cNvSpPr>
          <p:nvPr/>
        </p:nvSpPr>
        <p:spPr bwMode="auto">
          <a:xfrm>
            <a:off x="2775230" y="2780928"/>
            <a:ext cx="12207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0,0048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66"/>
          <p:cNvSpPr txBox="1">
            <a:spLocks noChangeArrowheads="1"/>
          </p:cNvSpPr>
          <p:nvPr/>
        </p:nvSpPr>
        <p:spPr bwMode="auto">
          <a:xfrm>
            <a:off x="5292080" y="3156289"/>
            <a:ext cx="10799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</p:txBody>
      </p:sp>
      <p:sp>
        <p:nvSpPr>
          <p:cNvPr id="35" name="Text Box 67"/>
          <p:cNvSpPr txBox="1">
            <a:spLocks noChangeArrowheads="1"/>
          </p:cNvSpPr>
          <p:nvPr/>
        </p:nvSpPr>
        <p:spPr bwMode="auto">
          <a:xfrm>
            <a:off x="6338898" y="3137804"/>
            <a:ext cx="16894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000 000</a:t>
            </a:r>
          </a:p>
        </p:txBody>
      </p:sp>
      <p:sp>
        <p:nvSpPr>
          <p:cNvPr id="36" name="Text Box 69"/>
          <p:cNvSpPr txBox="1">
            <a:spLocks noChangeArrowheads="1"/>
          </p:cNvSpPr>
          <p:nvPr/>
        </p:nvSpPr>
        <p:spPr bwMode="auto">
          <a:xfrm>
            <a:off x="2771800" y="3501008"/>
            <a:ext cx="11130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0,003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012049" y="4499828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9,87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235904" y="4499828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98,7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5531503" y="4499828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987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6804248" y="4499828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9 870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56"/>
          <p:cNvSpPr txBox="1">
            <a:spLocks noChangeArrowheads="1"/>
          </p:cNvSpPr>
          <p:nvPr/>
        </p:nvSpPr>
        <p:spPr bwMode="auto">
          <a:xfrm>
            <a:off x="1571889" y="4995958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0,054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>
            <a:off x="4139952" y="4996898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58"/>
          <p:cNvSpPr txBox="1">
            <a:spLocks noChangeArrowheads="1"/>
          </p:cNvSpPr>
          <p:nvPr/>
        </p:nvSpPr>
        <p:spPr bwMode="auto">
          <a:xfrm>
            <a:off x="5532329" y="5003884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540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/>
        </p:nvSpPr>
        <p:spPr bwMode="auto">
          <a:xfrm>
            <a:off x="6804248" y="4996898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5 400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60"/>
          <p:cNvSpPr txBox="1">
            <a:spLocks noChangeArrowheads="1"/>
          </p:cNvSpPr>
          <p:nvPr/>
        </p:nvSpPr>
        <p:spPr bwMode="auto">
          <a:xfrm>
            <a:off x="1619672" y="5416156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0,0258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61"/>
          <p:cNvSpPr txBox="1">
            <a:spLocks noChangeArrowheads="1"/>
          </p:cNvSpPr>
          <p:nvPr/>
        </p:nvSpPr>
        <p:spPr bwMode="auto">
          <a:xfrm>
            <a:off x="2987824" y="5416156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2,58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62"/>
          <p:cNvSpPr txBox="1">
            <a:spLocks noChangeArrowheads="1"/>
          </p:cNvSpPr>
          <p:nvPr/>
        </p:nvSpPr>
        <p:spPr bwMode="auto">
          <a:xfrm>
            <a:off x="5508104" y="5425448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258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63"/>
          <p:cNvSpPr txBox="1">
            <a:spLocks noChangeArrowheads="1"/>
          </p:cNvSpPr>
          <p:nvPr/>
        </p:nvSpPr>
        <p:spPr bwMode="auto">
          <a:xfrm>
            <a:off x="6828473" y="5416156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2 580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64"/>
          <p:cNvSpPr txBox="1">
            <a:spLocks noChangeArrowheads="1"/>
          </p:cNvSpPr>
          <p:nvPr/>
        </p:nvSpPr>
        <p:spPr bwMode="auto">
          <a:xfrm>
            <a:off x="1619672" y="5857496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0,7892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65"/>
          <p:cNvSpPr txBox="1">
            <a:spLocks noChangeArrowheads="1"/>
          </p:cNvSpPr>
          <p:nvPr/>
        </p:nvSpPr>
        <p:spPr bwMode="auto">
          <a:xfrm>
            <a:off x="2915816" y="5857496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78,92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66"/>
          <p:cNvSpPr txBox="1">
            <a:spLocks noChangeArrowheads="1"/>
          </p:cNvSpPr>
          <p:nvPr/>
        </p:nvSpPr>
        <p:spPr bwMode="auto">
          <a:xfrm>
            <a:off x="4211960" y="5857496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789,2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67"/>
          <p:cNvSpPr txBox="1">
            <a:spLocks noChangeArrowheads="1"/>
          </p:cNvSpPr>
          <p:nvPr/>
        </p:nvSpPr>
        <p:spPr bwMode="auto">
          <a:xfrm>
            <a:off x="6732240" y="5848204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78 920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68"/>
          <p:cNvSpPr txBox="1">
            <a:spLocks noChangeArrowheads="1"/>
          </p:cNvSpPr>
          <p:nvPr/>
        </p:nvSpPr>
        <p:spPr bwMode="auto">
          <a:xfrm>
            <a:off x="1499881" y="6297387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1,14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69"/>
          <p:cNvSpPr txBox="1">
            <a:spLocks noChangeArrowheads="1"/>
          </p:cNvSpPr>
          <p:nvPr/>
        </p:nvSpPr>
        <p:spPr bwMode="auto">
          <a:xfrm>
            <a:off x="5364088" y="6300028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11 400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70"/>
          <p:cNvSpPr txBox="1">
            <a:spLocks noChangeArrowheads="1"/>
          </p:cNvSpPr>
          <p:nvPr/>
        </p:nvSpPr>
        <p:spPr bwMode="auto">
          <a:xfrm>
            <a:off x="3995936" y="6297387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1 140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71"/>
          <p:cNvSpPr txBox="1">
            <a:spLocks noChangeArrowheads="1"/>
          </p:cNvSpPr>
          <p:nvPr/>
        </p:nvSpPr>
        <p:spPr bwMode="auto">
          <a:xfrm>
            <a:off x="2699792" y="6297387"/>
            <a:ext cx="105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114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000"/>
                            </p:stCondLst>
                            <p:childTnLst>
                              <p:par>
                                <p:cTn id="1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1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000"/>
                            </p:stCondLst>
                            <p:childTnLst>
                              <p:par>
                                <p:cTn id="16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9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4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2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000"/>
                            </p:stCondLst>
                            <p:childTnLst>
                              <p:par>
                                <p:cTn id="18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1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5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9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3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/>
      <p:bldP spid="12" grpId="0"/>
      <p:bldP spid="13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340768"/>
            <a:ext cx="28384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08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14.6 Složitější slovní úlohy </a:t>
            </a:r>
            <a:r>
              <a:rPr lang="cs-CZ" sz="1050" b="1" i="1" dirty="0" smtClean="0">
                <a:latin typeface="Times New Roman" pitchFamily="18" charset="0"/>
                <a:cs typeface="Times New Roman" pitchFamily="18" charset="0"/>
              </a:rPr>
              <a:t>(chceš-li zobrazit řešení, klikni na slovo řešení)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40021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1) Plavecký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bazén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je dlouhý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33 m,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široký 12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m a hluboký 2 m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. Kolik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hektolitrů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vody je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 plném bazénu?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a . b. 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33 . 12 . 1,8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712,8 m</a:t>
            </a:r>
            <a:r>
              <a:rPr lang="cs-CZ" sz="1400" b="1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Tx/>
              <a:buNone/>
            </a:pPr>
            <a:r>
              <a:rPr lang="cs-CZ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712,8 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b="1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7128 hl</a:t>
            </a:r>
          </a:p>
          <a:p>
            <a:pPr>
              <a:buFontTx/>
              <a:buNone/>
            </a:pPr>
            <a:r>
              <a:rPr lang="cs-CZ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naplněném bazénu je 7128 hl vody. </a:t>
            </a:r>
            <a:endParaRPr lang="cs-CZ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2) Vypočítej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množství vzduchu v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litrech  ve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třídě 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o rozměrech 550 cm 4000 mm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8,8 m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cs-CZ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550cm = 5,5m </a:t>
            </a:r>
          </a:p>
          <a:p>
            <a:pPr marL="0" indent="0"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 = 4000mm = 4m </a:t>
            </a:r>
          </a:p>
          <a:p>
            <a:pPr marL="0" indent="0"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 = 8,8m  </a:t>
            </a:r>
          </a:p>
          <a:p>
            <a:pPr marL="0" indent="0">
              <a:buNone/>
            </a:pPr>
            <a:r>
              <a:rPr lang="cs-CZ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 = ?</a:t>
            </a:r>
            <a:r>
              <a:rPr lang="cs-CZ" sz="1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                                                                                 </a:t>
            </a:r>
            <a:endParaRPr lang="cs-CZ" sz="14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 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. 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 c 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5,5m. 4m. 8,8m = </a:t>
            </a:r>
            <a:r>
              <a:rPr lang="cs-CZ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193,6m3 = 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193 600l </a:t>
            </a:r>
          </a:p>
          <a:p>
            <a:pPr marL="0" indent="0"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Objem 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vzduchu ve třídě je 193 600 </a:t>
            </a:r>
            <a:r>
              <a:rPr lang="cs-CZ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litrů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3) Kolik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krychlových krabiček s hranou 30 cm uložíte do krabice tvaru krychle s délkou hrany 2,1 m?</a:t>
            </a:r>
          </a:p>
          <a:p>
            <a:pPr marL="0" indent="0">
              <a:buNone/>
            </a:pP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"/>
          <p:cNvSpPr txBox="1">
            <a:spLocks/>
          </p:cNvSpPr>
          <p:nvPr/>
        </p:nvSpPr>
        <p:spPr>
          <a:xfrm>
            <a:off x="539748" y="4941168"/>
            <a:ext cx="2232311" cy="8155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krychle</a:t>
            </a:r>
          </a:p>
          <a:p>
            <a:pPr>
              <a:buFont typeface="Arial" charset="0"/>
              <a:buNone/>
            </a:pP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30 cm</a:t>
            </a:r>
          </a:p>
          <a:p>
            <a:pPr>
              <a:buFont typeface="Arial" charset="0"/>
              <a:buNone/>
            </a:pP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2,1 m = 210 cm</a:t>
            </a:r>
          </a:p>
          <a:p>
            <a:pPr>
              <a:buFont typeface="Arial" charset="0"/>
              <a:buNone/>
            </a:pPr>
            <a:r>
              <a:rPr lang="cs-CZ" sz="14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krychlí ….. x ks</a:t>
            </a:r>
            <a:endParaRPr lang="cs-CZ" sz="1400" i="1" u="sng" baseline="2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2195933" y="5348926"/>
            <a:ext cx="1872011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400" i="1" dirty="0">
                <a:solidFill>
                  <a:srgbClr val="002060"/>
                </a:solidFill>
              </a:rPr>
              <a:t>210 : 30 = 7 krychlí na délku hrany krabice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400" i="1" dirty="0">
                <a:solidFill>
                  <a:srgbClr val="002060"/>
                </a:solidFill>
              </a:rPr>
              <a:t>7 . 7 = 49 ks na dně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400" i="1" dirty="0">
                <a:solidFill>
                  <a:srgbClr val="002060"/>
                </a:solidFill>
              </a:rPr>
              <a:t>x = 49 . 7 pater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400" b="1" i="1" u="sng" dirty="0">
                <a:solidFill>
                  <a:srgbClr val="002060"/>
                </a:solidFill>
              </a:rPr>
              <a:t>x = 343 ks</a:t>
            </a:r>
            <a:endParaRPr lang="cs-CZ" sz="1400" b="1" i="1" u="sng" baseline="24000" dirty="0">
              <a:solidFill>
                <a:srgbClr val="002060"/>
              </a:solidFill>
            </a:endParaRPr>
          </a:p>
        </p:txBody>
      </p:sp>
      <p:sp>
        <p:nvSpPr>
          <p:cNvPr id="10" name="Rectangle 7"/>
          <p:cNvSpPr>
            <a:spLocks/>
          </p:cNvSpPr>
          <p:nvPr/>
        </p:nvSpPr>
        <p:spPr bwMode="auto">
          <a:xfrm>
            <a:off x="5148064" y="6432675"/>
            <a:ext cx="400401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1400" b="1" i="1" dirty="0">
                <a:solidFill>
                  <a:srgbClr val="002060"/>
                </a:solidFill>
              </a:rPr>
              <a:t>Do velké krabice se vejde 343 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krabiček</a:t>
            </a:r>
            <a:r>
              <a:rPr lang="cs-CZ" sz="1400" b="1" i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5186080" y="4987696"/>
            <a:ext cx="2167488" cy="72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400" b="1" i="1" dirty="0">
                <a:solidFill>
                  <a:srgbClr val="002060"/>
                </a:solidFill>
              </a:rPr>
              <a:t>V</a:t>
            </a:r>
            <a:r>
              <a:rPr lang="cs-CZ" sz="1400" b="1" i="1" baseline="-25000" dirty="0">
                <a:solidFill>
                  <a:srgbClr val="002060"/>
                </a:solidFill>
              </a:rPr>
              <a:t>1</a:t>
            </a:r>
            <a:r>
              <a:rPr lang="cs-CZ" sz="1400" b="1" i="1" dirty="0">
                <a:solidFill>
                  <a:srgbClr val="002060"/>
                </a:solidFill>
              </a:rPr>
              <a:t> = </a:t>
            </a:r>
            <a:r>
              <a:rPr lang="cs-CZ" sz="1400" b="1" i="1" dirty="0" err="1">
                <a:solidFill>
                  <a:srgbClr val="002060"/>
                </a:solidFill>
              </a:rPr>
              <a:t>a.a.a</a:t>
            </a:r>
            <a:endParaRPr lang="cs-CZ" sz="1400" b="1" i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400" b="1" i="1" dirty="0">
                <a:solidFill>
                  <a:srgbClr val="002060"/>
                </a:solidFill>
              </a:rPr>
              <a:t>V</a:t>
            </a:r>
            <a:r>
              <a:rPr lang="cs-CZ" sz="1400" b="1" i="1" baseline="-25000" dirty="0">
                <a:solidFill>
                  <a:srgbClr val="002060"/>
                </a:solidFill>
              </a:rPr>
              <a:t>1</a:t>
            </a:r>
            <a:r>
              <a:rPr lang="cs-CZ" sz="1400" b="1" i="1" dirty="0">
                <a:solidFill>
                  <a:srgbClr val="002060"/>
                </a:solidFill>
              </a:rPr>
              <a:t> = 3 . 3 . 3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400" b="1" i="1" dirty="0">
                <a:solidFill>
                  <a:srgbClr val="002060"/>
                </a:solidFill>
              </a:rPr>
              <a:t>V</a:t>
            </a:r>
            <a:r>
              <a:rPr lang="cs-CZ" sz="1400" b="1" i="1" baseline="-25000" dirty="0">
                <a:solidFill>
                  <a:srgbClr val="002060"/>
                </a:solidFill>
              </a:rPr>
              <a:t>1</a:t>
            </a:r>
            <a:r>
              <a:rPr lang="cs-CZ" sz="1400" b="1" i="1" dirty="0">
                <a:solidFill>
                  <a:srgbClr val="002060"/>
                </a:solidFill>
              </a:rPr>
              <a:t> = 27 dm</a:t>
            </a:r>
            <a:r>
              <a:rPr lang="cs-CZ" sz="1400" b="1" i="1" baseline="24000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660232" y="5038041"/>
            <a:ext cx="1728192" cy="72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1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a.a.a</a:t>
            </a:r>
            <a:endParaRPr lang="cs-CZ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21 . 21 . 21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9 261 dm</a:t>
            </a:r>
            <a:r>
              <a:rPr lang="cs-CZ" sz="1400" b="1" i="1" baseline="2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/>
          </p:cNvSpPr>
          <p:nvPr/>
        </p:nvSpPr>
        <p:spPr bwMode="auto">
          <a:xfrm>
            <a:off x="5220072" y="5808012"/>
            <a:ext cx="1848050" cy="504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9 261 : 27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343 ks</a:t>
            </a:r>
            <a:endParaRPr lang="cs-CZ" sz="1400" b="1" i="1" u="sng" baseline="2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2"/>
          <p:cNvSpPr>
            <a:spLocks/>
          </p:cNvSpPr>
          <p:nvPr/>
        </p:nvSpPr>
        <p:spPr bwMode="auto">
          <a:xfrm>
            <a:off x="4211563" y="5038041"/>
            <a:ext cx="1152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NEBO:</a:t>
            </a:r>
            <a:endParaRPr lang="cs-CZ" sz="1400" b="1" i="1" u="sng" baseline="2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052241" y="1156102"/>
            <a:ext cx="1439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1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123728" y="2977207"/>
            <a:ext cx="1439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sz="1400" i="1" dirty="0" smtClean="0">
                <a:solidFill>
                  <a:srgbClr val="002060"/>
                </a:solidFill>
              </a:rPr>
              <a:t>:</a:t>
            </a:r>
            <a:endParaRPr lang="cs-CZ" sz="1400" i="1" dirty="0">
              <a:solidFill>
                <a:srgbClr val="00206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195796" y="5009853"/>
            <a:ext cx="1439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1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60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48705" y="440333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14.7 CLIL -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Volume of Cube and Cuboid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797750" y="1268760"/>
            <a:ext cx="41764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Example Problems on Volume of Cube and Cuboid</a:t>
            </a:r>
          </a:p>
          <a:p>
            <a:r>
              <a:rPr lang="en-US" sz="1400" b="1" i="1" dirty="0">
                <a:latin typeface="Times New Roman" pitchFamily="18" charset="0"/>
                <a:cs typeface="Times New Roman" pitchFamily="18" charset="0"/>
              </a:rPr>
              <a:t>Example 1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100 sugar cubes of 3cm side are packed in a box. What is the volume of each packing box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volume of the packing box is the space occupied by100 sugar cubes. That is 100 times the volume of each sugar cube.</a:t>
            </a:r>
          </a:p>
          <a:p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volume of each sugar cube = (3cm)</a:t>
            </a:r>
            <a:r>
              <a:rPr lang="en-US" sz="1400" b="1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27 cu.cm</a:t>
            </a:r>
          </a:p>
          <a:p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volume of 100 sugar cubes = 270 cu.cm</a:t>
            </a:r>
          </a:p>
          <a:p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Therefore, the volume of each packing box is 270 cu.cm</a:t>
            </a:r>
          </a:p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Example 2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 box is in a cuboid shape measuring 60 cm x 40 cm x 30 cm. If it is to be filled with a chocolate bars of size 24 cm x 12 cm x 4 cm each, how many bars the box can hold?</a:t>
            </a:r>
          </a:p>
          <a:p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volume of the box = (60 x 40 x 30) cu. cm = </a:t>
            </a:r>
            <a:r>
              <a:rPr lang="en-US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2,000 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cu.cm</a:t>
            </a:r>
          </a:p>
          <a:p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volume of each bar = (24 x 10 x 5) cu. cm = 1,200 cu.cm</a:t>
            </a:r>
          </a:p>
          <a:p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Therefore the number of chocolate bars that the box can </a:t>
            </a:r>
            <a:r>
              <a:rPr lang="en-US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hold</a:t>
            </a:r>
            <a:r>
              <a:rPr lang="cs-CZ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(72,000 cu. cm/1,200 cu.cm) = 60</a:t>
            </a:r>
          </a:p>
        </p:txBody>
      </p:sp>
      <p:sp>
        <p:nvSpPr>
          <p:cNvPr id="9" name="Obdélník 8"/>
          <p:cNvSpPr/>
          <p:nvPr/>
        </p:nvSpPr>
        <p:spPr>
          <a:xfrm>
            <a:off x="497074" y="1102921"/>
            <a:ext cx="4111438" cy="49852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6666FF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10" name="TextovéPole 12">
            <a:hlinkClick r:id="rId3"/>
          </p:cNvPr>
          <p:cNvSpPr txBox="1"/>
          <p:nvPr/>
        </p:nvSpPr>
        <p:spPr>
          <a:xfrm>
            <a:off x="446368" y="612163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Mathematical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dictionary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49112" y="1504982"/>
            <a:ext cx="44269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délka</a:t>
            </a:r>
            <a:r>
              <a:rPr lang="cs-C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length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hrana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edge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kvádr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cuboid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krabička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box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krychle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		-	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cube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krychlový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metr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cubic meter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měřící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measuring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zabalit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pack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objem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volume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počet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number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pojmout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hold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problematika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problems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example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rozměr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size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šířka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kvádru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	-	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breadth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tvar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forma		-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shape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výpočet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	- 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computational</a:t>
            </a:r>
            <a:r>
              <a:rPr lang="cs-CZ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procedure 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výpočet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počítání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	-                   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calculation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vypočítat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		-	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calculate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výsledek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answer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výška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kvádru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 	-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height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8472"/>
            <a:ext cx="1259632" cy="92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979" y="6002594"/>
            <a:ext cx="1002522" cy="84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383868" y="630629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text 2"/>
          <p:cNvSpPr>
            <a:spLocks noGrp="1"/>
          </p:cNvSpPr>
          <p:nvPr/>
        </p:nvSpPr>
        <p:spPr>
          <a:xfrm>
            <a:off x="456094" y="1102921"/>
            <a:ext cx="4040188" cy="3817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1028" name="Picture 4" descr="C:\Documents and Settings\Maruška.MARUSKA\Local Settings\Temporary Internet Files\Content.IE5\0STL456P\MC900241435[1].wm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6672"/>
            <a:ext cx="739927" cy="63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07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/>
      <p:bldP spid="11" grpId="0" build="p"/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1540" y="537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14.8 Test objem krychle a kvádru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28209"/>
            <a:ext cx="8229600" cy="45259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TextovéPole 10"/>
          <p:cNvSpPr txBox="1"/>
          <p:nvPr/>
        </p:nvSpPr>
        <p:spPr>
          <a:xfrm>
            <a:off x="349188" y="5672281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Správné</a:t>
            </a:r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odpovědi:</a:t>
            </a:r>
            <a:endParaRPr lang="cs-CZ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12"/>
          <p:cNvSpPr txBox="1"/>
          <p:nvPr/>
        </p:nvSpPr>
        <p:spPr>
          <a:xfrm>
            <a:off x="6469868" y="638132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600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917" y="5850468"/>
            <a:ext cx="432048" cy="370651"/>
          </a:xfrm>
          <a:prstGeom prst="rect">
            <a:avLst/>
          </a:prstGeom>
        </p:spPr>
      </p:pic>
      <p:pic>
        <p:nvPicPr>
          <p:cNvPr id="10" name="MS900116615[1]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 cstate="print"/>
          <a:stretch>
            <a:fillRect/>
          </a:stretch>
        </p:blipFill>
        <p:spPr>
          <a:xfrm flipH="1">
            <a:off x="7477981" y="5761372"/>
            <a:ext cx="478395" cy="547948"/>
          </a:xfrm>
          <a:prstGeom prst="rect">
            <a:avLst/>
          </a:prstGeom>
        </p:spPr>
      </p:pic>
      <p:pic>
        <p:nvPicPr>
          <p:cNvPr id="11" name="MS900069451[1]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 cstate="print"/>
          <a:stretch>
            <a:fillRect/>
          </a:stretch>
        </p:blipFill>
        <p:spPr>
          <a:xfrm>
            <a:off x="6325853" y="5801951"/>
            <a:ext cx="504056" cy="504056"/>
          </a:xfrm>
          <a:prstGeom prst="rect">
            <a:avLst/>
          </a:prstGeom>
        </p:spPr>
      </p:pic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361759"/>
              </p:ext>
            </p:extLst>
          </p:nvPr>
        </p:nvGraphicFramePr>
        <p:xfrm>
          <a:off x="1789348" y="5936568"/>
          <a:ext cx="2423592" cy="732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5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5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39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3c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39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8b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249192"/>
              </p:ext>
            </p:extLst>
          </p:nvPr>
        </p:nvGraphicFramePr>
        <p:xfrm>
          <a:off x="466586" y="921608"/>
          <a:ext cx="8210828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7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726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cs-CZ" sz="13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  Co určuje 1 m</a:t>
                      </a:r>
                      <a:r>
                        <a:rPr lang="cs-CZ" sz="13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cs-CZ" sz="13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endParaRPr lang="cs-CZ" sz="1300" b="1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3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délku hrany krychle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3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obsah čtverce o straně 1 m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3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objem kvádru s hranou délky 1 m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3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objem krychle s hranou 1 m dlouhou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="0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endParaRPr lang="cs-CZ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  <a:r>
                        <a:rPr lang="cs-CZ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cs-CZ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 cm</a:t>
                      </a:r>
                      <a:r>
                        <a:rPr lang="cs-CZ" sz="13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cs-CZ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=     ?  l</a:t>
                      </a:r>
                    </a:p>
                    <a:p>
                      <a:endParaRPr lang="cs-CZ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0,087 l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0,87 l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870 l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8 700 l</a:t>
                      </a:r>
                      <a:endParaRPr lang="cs-CZ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r>
                        <a:rPr lang="cs-CZ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cs-CZ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 mm</a:t>
                      </a:r>
                      <a:r>
                        <a:rPr lang="cs-CZ" sz="13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cs-CZ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=  ?    cm</a:t>
                      </a:r>
                      <a:r>
                        <a:rPr lang="cs-CZ" sz="13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3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325 000 cm3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2 500 cm3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0,025 cm3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0,25 cm3</a:t>
                      </a:r>
                      <a:endParaRPr lang="cs-CZ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4)</a:t>
                      </a:r>
                      <a:r>
                        <a:rPr lang="cs-CZ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3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Objem kvádru je 350dm</a:t>
                      </a:r>
                      <a:r>
                        <a:rPr lang="cs-CZ" sz="13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cs-CZ" sz="13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Bude mít krychle o rozměrech a = 42 cm větší objem?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="1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3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ano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3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3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budou mít stejný</a:t>
                      </a:r>
                      <a:r>
                        <a:rPr lang="cs-CZ" sz="1300" b="0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objem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300" b="0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nelze určit</a:t>
                      </a:r>
                      <a:endParaRPr lang="cs-CZ" sz="1300" b="0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cs-CZ" sz="13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264">
                <a:tc>
                  <a:txBody>
                    <a:bodyPr/>
                    <a:lstStyle/>
                    <a:p>
                      <a:r>
                        <a:rPr lang="cs-CZ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5)</a:t>
                      </a:r>
                      <a:r>
                        <a:rPr lang="cs-CZ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pl-PL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Je dán kvádr s rozměry:</a:t>
                      </a:r>
                      <a:br>
                        <a:rPr lang="pl-PL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l-PL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 = 30 cm,</a:t>
                      </a:r>
                      <a:br>
                        <a:rPr lang="pl-PL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l-PL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 = 20 cm,</a:t>
                      </a:r>
                      <a:br>
                        <a:rPr lang="pl-PL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l-PL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 = 50 cm . Vypočítej objem kvádru.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pl-PL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30 000 </a:t>
                      </a:r>
                      <a:r>
                        <a:rPr lang="cs-CZ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  <a:r>
                        <a:rPr lang="cs-CZ" sz="13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3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l-PL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r>
                        <a:rPr lang="cs-CZ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  <a:r>
                        <a:rPr lang="cs-CZ" sz="13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pl-PL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3 000 </a:t>
                      </a:r>
                      <a:r>
                        <a:rPr lang="cs-CZ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  <a:r>
                        <a:rPr lang="cs-CZ" sz="13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pl-PL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60 000 </a:t>
                      </a:r>
                      <a:r>
                        <a:rPr lang="cs-CZ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  <a:r>
                        <a:rPr lang="cs-CZ" sz="13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indent="0">
                        <a:buNone/>
                      </a:pPr>
                      <a:endParaRPr lang="cs-CZ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6)</a:t>
                      </a:r>
                      <a:r>
                        <a:rPr lang="cs-CZ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cs-CZ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Je dána krychle s délkou</a:t>
                      </a:r>
                      <a:r>
                        <a:rPr lang="cs-CZ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hrany 50 mm. Jaký je její objem?</a:t>
                      </a:r>
                    </a:p>
                    <a:p>
                      <a:endParaRPr lang="cs-CZ" sz="13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a)   1 250 </a:t>
                      </a:r>
                      <a:r>
                        <a:rPr lang="cs-CZ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  <a:r>
                        <a:rPr lang="cs-CZ" sz="13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b)   </a:t>
                      </a:r>
                      <a:r>
                        <a:rPr lang="cs-CZ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150 </a:t>
                      </a:r>
                      <a:r>
                        <a:rPr lang="cs-CZ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  <a:r>
                        <a:rPr lang="cs-CZ" sz="13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c)   1 250 </a:t>
                      </a:r>
                      <a:r>
                        <a:rPr lang="cs-CZ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  <a:r>
                        <a:rPr lang="cs-CZ" sz="13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d)   125 </a:t>
                      </a:r>
                      <a:r>
                        <a:rPr lang="cs-CZ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  <a:r>
                        <a:rPr lang="cs-CZ" sz="13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7)</a:t>
                      </a:r>
                      <a:r>
                        <a:rPr lang="cs-CZ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cs-CZ" sz="13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 prudkém dešti se základová jáma domu tvaru kvádru s rozměry 10 m, 10 m a 1,6 m zcela naplnila vodou. Čerpadlo odčerpá za 1 hodinu 5 m</a:t>
                      </a:r>
                      <a:r>
                        <a:rPr lang="cs-CZ" sz="13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cs-CZ" sz="13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vody. Za kolik hodin bude základová jáma prázdná? </a:t>
                      </a:r>
                    </a:p>
                    <a:p>
                      <a:r>
                        <a:rPr lang="cs-CZ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a)</a:t>
                      </a:r>
                      <a:r>
                        <a:rPr lang="cs-CZ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cs-CZ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160  hodin</a:t>
                      </a:r>
                    </a:p>
                    <a:p>
                      <a:r>
                        <a:rPr lang="cs-CZ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b)   32 hodin</a:t>
                      </a:r>
                    </a:p>
                    <a:p>
                      <a:r>
                        <a:rPr lang="cs-CZ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c)   100 hodin</a:t>
                      </a:r>
                    </a:p>
                    <a:p>
                      <a:r>
                        <a:rPr lang="cs-CZ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d)   5 hodin</a:t>
                      </a:r>
                      <a:endParaRPr lang="cs-CZ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8)</a:t>
                      </a:r>
                      <a:r>
                        <a:rPr lang="cs-CZ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Jaký je objem jablka, jestliže při jeho ponoření do vody v odměrném válci stoupla hladina o 116 ml?</a:t>
                      </a:r>
                      <a:r>
                        <a:rPr lang="cs-CZ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</a:p>
                    <a:p>
                      <a:r>
                        <a:rPr lang="cs-CZ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13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a)</a:t>
                      </a:r>
                      <a:r>
                        <a:rPr lang="cs-CZ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cs-CZ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11,6 dm</a:t>
                      </a:r>
                      <a:r>
                        <a:rPr lang="cs-CZ" sz="1300" b="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cs-CZ" sz="13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b)   </a:t>
                      </a:r>
                      <a:r>
                        <a:rPr lang="cs-CZ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116 cm</a:t>
                      </a:r>
                      <a:r>
                        <a:rPr lang="cs-CZ" sz="1300" b="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cs-CZ" sz="13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c)   </a:t>
                      </a:r>
                      <a:r>
                        <a:rPr lang="cs-CZ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116 dm</a:t>
                      </a:r>
                      <a:r>
                        <a:rPr lang="cs-CZ" sz="1300" b="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d)   </a:t>
                      </a:r>
                      <a:r>
                        <a:rPr lang="cs-CZ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1,16 l</a:t>
                      </a:r>
                      <a:endParaRPr lang="cs-CZ" sz="1300" b="0" kern="1200" baseline="30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cs-CZ" sz="1300" b="1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cs-CZ" sz="13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3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8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8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8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8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936951"/>
              </p:ext>
            </p:extLst>
          </p:nvPr>
        </p:nvGraphicFramePr>
        <p:xfrm>
          <a:off x="1043608" y="1700808"/>
          <a:ext cx="7272808" cy="433330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5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743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Mgr. Marie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Makovská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6. 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Kvádr,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krychle, jednotková krychle, objem, jednotky objemu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73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vyvození vzorců pro výpočet objemu kvádru a krychle a </a:t>
                      </a:r>
                      <a:r>
                        <a:rPr lang="cs-CZ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převody jednotek 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objemu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664804"/>
            <a:ext cx="2916832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14.9 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22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dumek matematiky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dumek matematiky</Template>
  <TotalTime>1316</TotalTime>
  <Words>1316</Words>
  <Application>Microsoft Office PowerPoint</Application>
  <PresentationFormat>Předvádění na obrazovce (4:3)</PresentationFormat>
  <Paragraphs>311</Paragraphs>
  <Slides>9</Slides>
  <Notes>8</Notes>
  <HiddenSlides>0</HiddenSlides>
  <MMClips>3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Šablona dumek matematiky</vt:lpstr>
      <vt:lpstr>14.1 Objem krychle a kvádru</vt:lpstr>
      <vt:lpstr>14.2 Co bychom nejprve měli umět</vt:lpstr>
      <vt:lpstr>14.3 Objem krychle a kvádru</vt:lpstr>
      <vt:lpstr>14.4 Převody jednotek objemu</vt:lpstr>
      <vt:lpstr>14.5 Příklady na převody jednotek</vt:lpstr>
      <vt:lpstr>14.6 Složitější slovní úlohy (chceš-li zobrazit řešení, klikni na slovo řešení)</vt:lpstr>
      <vt:lpstr>14.7 CLIL - Volume of Cube and Cuboid </vt:lpstr>
      <vt:lpstr>14.8 Test objem krychle a kvádru</vt:lpstr>
      <vt:lpstr>Prezentace aplikace PowerPoint</vt:lpstr>
    </vt:vector>
  </TitlesOfParts>
  <Company>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Objem krychle a kvádru</dc:title>
  <dc:creator>Maruška</dc:creator>
  <cp:lastModifiedBy>Vít Průša</cp:lastModifiedBy>
  <cp:revision>109</cp:revision>
  <dcterms:created xsi:type="dcterms:W3CDTF">2010-12-23T12:00:55Z</dcterms:created>
  <dcterms:modified xsi:type="dcterms:W3CDTF">2019-04-28T14:17:37Z</dcterms:modified>
</cp:coreProperties>
</file>